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69" r:id="rId2"/>
    <p:sldId id="266" r:id="rId3"/>
    <p:sldId id="312" r:id="rId4"/>
    <p:sldId id="313" r:id="rId5"/>
    <p:sldId id="314" r:id="rId6"/>
    <p:sldId id="1210" r:id="rId7"/>
    <p:sldId id="1211" r:id="rId8"/>
    <p:sldId id="1213" r:id="rId9"/>
    <p:sldId id="1214" r:id="rId10"/>
    <p:sldId id="1217" r:id="rId11"/>
    <p:sldId id="1218" r:id="rId12"/>
    <p:sldId id="1220" r:id="rId13"/>
    <p:sldId id="1221" r:id="rId14"/>
    <p:sldId id="1228" r:id="rId15"/>
    <p:sldId id="1222" r:id="rId16"/>
    <p:sldId id="1229" r:id="rId17"/>
    <p:sldId id="1223" r:id="rId18"/>
    <p:sldId id="1230" r:id="rId19"/>
    <p:sldId id="1231" r:id="rId20"/>
  </p:sldIdLst>
  <p:sldSz cx="12192000" cy="6858000"/>
  <p:notesSz cx="6858000" cy="9144000"/>
  <p:embeddedFontLst>
    <p:embeddedFont>
      <p:font typeface="#9Slide03 Bebas Neue Regular" panose="00000500000000000000" pitchFamily="2" charset="0"/>
      <p:regular r:id="rId22"/>
    </p:embeddedFont>
    <p:embeddedFont>
      <p:font typeface="#9Slide03 Cabin Condensed Bold" panose="00000806000000000000" pitchFamily="2" charset="0"/>
      <p:bold r:id="rId23"/>
    </p:embeddedFont>
    <p:embeddedFont>
      <p:font typeface="#9Slide05 Great Vibes" panose="02000507080000020002" pitchFamily="2" charset="0"/>
      <p:regular r:id="rId24"/>
    </p:embeddedFont>
    <p:embeddedFont>
      <p:font typeface="#9Slide05 SVNShintia Script" panose="02000804000000020003" pitchFamily="2" charset="0"/>
      <p:regular r:id="rId25"/>
    </p:embeddedFont>
    <p:embeddedFont>
      <p:font typeface="#9Slide07 Crocante" panose="02000000000000000000" pitchFamily="2" charset="0"/>
      <p:regular r:id="rId26"/>
    </p:embeddedFont>
    <p:embeddedFont>
      <p:font typeface="#9Slide07 SVNHogfish" panose="02000503000000020004"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B8457D-16F4-4A7A-B4E2-3BBF11D1BA8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B5ED6667-247D-45F4-9D57-5E7BB17B97FB}">
      <dgm:prSet custT="1"/>
      <dgm:spPr>
        <a:xfrm rot="16200000">
          <a:off x="-1448379" y="2235292"/>
          <a:ext cx="3394043" cy="372646"/>
        </a:xfrm>
        <a:noFill/>
        <a:ln>
          <a:noFill/>
        </a:ln>
        <a:effectLst/>
      </dgm:spPr>
      <dgm:t>
        <a:bodyPr/>
        <a:lstStyle/>
        <a:p>
          <a:pPr algn="just">
            <a:buNone/>
          </a:pPr>
          <a:r>
            <a:rPr lang="vi-VN" sz="2000" b="0" i="0" baseline="0">
              <a:solidFill>
                <a:srgbClr val="0070C0"/>
              </a:solidFill>
              <a:latin typeface="#9Slide03 Cabin Condensed Bold" panose="00000806000000000000" pitchFamily="2" charset="0"/>
              <a:ea typeface="+mn-ea"/>
              <a:cs typeface="+mn-cs"/>
            </a:rPr>
            <a:t>Tăng tỉ trọng các ngành công nghiệp hiện đại như điện tử, sản xuất phần mềm, trí tuệ nhân tạo; công nghiệp hỗ trợ,...; </a:t>
          </a:r>
          <a:endParaRPr lang="en-US" sz="2000">
            <a:solidFill>
              <a:srgbClr val="0070C0"/>
            </a:solidFill>
            <a:latin typeface="#9Slide03 Cabin Condensed Bold" panose="00000806000000000000" pitchFamily="2" charset="0"/>
            <a:ea typeface="+mn-ea"/>
            <a:cs typeface="+mn-cs"/>
          </a:endParaRPr>
        </a:p>
      </dgm:t>
    </dgm:pt>
    <dgm:pt modelId="{46A05F98-D432-4704-845E-085346475B15}" type="parTrans" cxnId="{935C11AD-BDDC-46B7-8B47-7D49671DF79F}">
      <dgm:prSet/>
      <dgm:spPr/>
      <dgm:t>
        <a:bodyPr/>
        <a:lstStyle/>
        <a:p>
          <a:endParaRPr lang="en-US" sz="2000">
            <a:solidFill>
              <a:srgbClr val="0070C0"/>
            </a:solidFill>
            <a:latin typeface="#9Slide03 Cabin Condensed Bold" panose="00000806000000000000" pitchFamily="2" charset="0"/>
          </a:endParaRPr>
        </a:p>
      </dgm:t>
    </dgm:pt>
    <dgm:pt modelId="{4F4AE69E-D54E-497F-9F56-C131595BC9B4}" type="sibTrans" cxnId="{935C11AD-BDDC-46B7-8B47-7D49671DF79F}">
      <dgm:prSet/>
      <dgm:spPr/>
      <dgm:t>
        <a:bodyPr/>
        <a:lstStyle/>
        <a:p>
          <a:endParaRPr lang="en-US" sz="2000">
            <a:solidFill>
              <a:srgbClr val="0070C0"/>
            </a:solidFill>
            <a:latin typeface="#9Slide03 Cabin Condensed Bold" panose="00000806000000000000" pitchFamily="2" charset="0"/>
          </a:endParaRPr>
        </a:p>
      </dgm:t>
    </dgm:pt>
    <dgm:pt modelId="{9106A2E5-DA32-4CD4-8D47-C2F417B5FF94}">
      <dgm:prSet custT="1"/>
      <dgm:spPr>
        <a:xfrm rot="16200000">
          <a:off x="3993047" y="2235292"/>
          <a:ext cx="3394043" cy="372646"/>
        </a:xfrm>
        <a:noFill/>
        <a:ln>
          <a:noFill/>
        </a:ln>
        <a:effectLst/>
      </dgm:spPr>
      <dgm:t>
        <a:bodyPr/>
        <a:lstStyle/>
        <a:p>
          <a:pPr algn="just">
            <a:buNone/>
          </a:pPr>
          <a:r>
            <a:rPr lang="vi-VN" sz="2000" b="0" i="0" baseline="0">
              <a:solidFill>
                <a:srgbClr val="0070C0"/>
              </a:solidFill>
              <a:latin typeface="#9Slide03 Cabin Condensed Bold" panose="00000806000000000000" pitchFamily="2" charset="0"/>
              <a:ea typeface="+mn-ea"/>
              <a:cs typeface="+mn-cs"/>
            </a:rPr>
            <a:t>Có khả năng cạnh tranh, tham gia toàn diện vào chuỗi giá trị toàn cầu</a:t>
          </a:r>
          <a:endParaRPr lang="en-US" sz="2000">
            <a:solidFill>
              <a:srgbClr val="0070C0"/>
            </a:solidFill>
            <a:latin typeface="#9Slide03 Cabin Condensed Bold" panose="00000806000000000000" pitchFamily="2" charset="0"/>
            <a:ea typeface="+mn-ea"/>
            <a:cs typeface="+mn-cs"/>
          </a:endParaRPr>
        </a:p>
      </dgm:t>
    </dgm:pt>
    <dgm:pt modelId="{92A2C3E1-2AC6-4C06-887C-A37E0079A519}" type="parTrans" cxnId="{81EAFA20-5C2B-45E3-BEC8-73EE02BC6797}">
      <dgm:prSet/>
      <dgm:spPr/>
      <dgm:t>
        <a:bodyPr/>
        <a:lstStyle/>
        <a:p>
          <a:endParaRPr lang="en-US" sz="2000">
            <a:solidFill>
              <a:srgbClr val="0070C0"/>
            </a:solidFill>
            <a:latin typeface="#9Slide03 Cabin Condensed Bold" panose="00000806000000000000" pitchFamily="2" charset="0"/>
          </a:endParaRPr>
        </a:p>
      </dgm:t>
    </dgm:pt>
    <dgm:pt modelId="{40297FD6-1421-46D4-95ED-C30BA3D81812}" type="sibTrans" cxnId="{81EAFA20-5C2B-45E3-BEC8-73EE02BC6797}">
      <dgm:prSet/>
      <dgm:spPr/>
      <dgm:t>
        <a:bodyPr/>
        <a:lstStyle/>
        <a:p>
          <a:endParaRPr lang="en-US" sz="2000">
            <a:solidFill>
              <a:srgbClr val="0070C0"/>
            </a:solidFill>
            <a:latin typeface="#9Slide03 Cabin Condensed Bold" panose="00000806000000000000" pitchFamily="2" charset="0"/>
          </a:endParaRPr>
        </a:p>
      </dgm:t>
    </dgm:pt>
    <dgm:pt modelId="{0200F364-2311-4A41-8816-F03C1BDDE533}">
      <dgm:prSet custT="1"/>
      <dgm:spPr>
        <a:xfrm rot="16200000">
          <a:off x="6713761" y="2235292"/>
          <a:ext cx="3394043" cy="372646"/>
        </a:xfrm>
        <a:noFill/>
        <a:ln>
          <a:noFill/>
        </a:ln>
        <a:effectLst/>
      </dgm:spPr>
      <dgm:t>
        <a:bodyPr/>
        <a:lstStyle/>
        <a:p>
          <a:pPr algn="just">
            <a:buNone/>
          </a:pPr>
          <a:r>
            <a:rPr lang="vi-VN" sz="2000" b="0" i="0" baseline="0">
              <a:solidFill>
                <a:srgbClr val="0070C0"/>
              </a:solidFill>
              <a:latin typeface="#9Slide03 Cabin Condensed Bold" panose="00000806000000000000" pitchFamily="2" charset="0"/>
              <a:ea typeface="+mn-ea"/>
              <a:cs typeface="+mn-cs"/>
            </a:rPr>
            <a:t>Ưu tiên phát triển một số ngành công nghiệp mới gắn với nguồn năng lượng tái tạo, sản xuất vật liệu mới,...</a:t>
          </a:r>
          <a:endParaRPr lang="en-US" sz="2000">
            <a:solidFill>
              <a:srgbClr val="0070C0"/>
            </a:solidFill>
            <a:latin typeface="#9Slide03 Cabin Condensed Bold" panose="00000806000000000000" pitchFamily="2" charset="0"/>
            <a:ea typeface="+mn-ea"/>
            <a:cs typeface="+mn-cs"/>
          </a:endParaRPr>
        </a:p>
      </dgm:t>
    </dgm:pt>
    <dgm:pt modelId="{9F9244C4-DE9B-472A-823E-47A479ED8FFA}" type="parTrans" cxnId="{AAE6EA03-2245-4E6F-AC2D-AE29E8A03470}">
      <dgm:prSet/>
      <dgm:spPr/>
      <dgm:t>
        <a:bodyPr/>
        <a:lstStyle/>
        <a:p>
          <a:endParaRPr lang="en-US" sz="2000">
            <a:solidFill>
              <a:srgbClr val="0070C0"/>
            </a:solidFill>
            <a:latin typeface="#9Slide03 Cabin Condensed Bold" panose="00000806000000000000" pitchFamily="2" charset="0"/>
          </a:endParaRPr>
        </a:p>
      </dgm:t>
    </dgm:pt>
    <dgm:pt modelId="{3C56C411-0847-4B00-8C80-751EE1B4EAF7}" type="sibTrans" cxnId="{AAE6EA03-2245-4E6F-AC2D-AE29E8A03470}">
      <dgm:prSet/>
      <dgm:spPr/>
      <dgm:t>
        <a:bodyPr/>
        <a:lstStyle/>
        <a:p>
          <a:endParaRPr lang="en-US" sz="2000">
            <a:solidFill>
              <a:srgbClr val="0070C0"/>
            </a:solidFill>
            <a:latin typeface="#9Slide03 Cabin Condensed Bold" panose="00000806000000000000" pitchFamily="2" charset="0"/>
          </a:endParaRPr>
        </a:p>
      </dgm:t>
    </dgm:pt>
    <dgm:pt modelId="{4401CD19-D85C-496A-AAE2-0507FD0AA4EF}" type="pres">
      <dgm:prSet presAssocID="{E2B8457D-16F4-4A7A-B4E2-3BBF11D1BA85}" presName="Name0" presStyleCnt="0">
        <dgm:presLayoutVars>
          <dgm:dir/>
          <dgm:animLvl val="lvl"/>
          <dgm:resizeHandles val="exact"/>
        </dgm:presLayoutVars>
      </dgm:prSet>
      <dgm:spPr/>
    </dgm:pt>
    <dgm:pt modelId="{1CE679A1-A676-4B55-A7E0-2317FD0587A4}" type="pres">
      <dgm:prSet presAssocID="{B5ED6667-247D-45F4-9D57-5E7BB17B97FB}" presName="composite" presStyleCnt="0"/>
      <dgm:spPr/>
    </dgm:pt>
    <dgm:pt modelId="{48D36EE7-104C-4728-9F36-C2D404CD95E5}" type="pres">
      <dgm:prSet presAssocID="{B5ED6667-247D-45F4-9D57-5E7BB17B97FB}" presName="parTx" presStyleLbl="alignNode1" presStyleIdx="0" presStyleCnt="3" custLinFactNeighborX="1742" custLinFactNeighborY="-24784">
        <dgm:presLayoutVars>
          <dgm:chMax val="0"/>
          <dgm:chPref val="0"/>
          <dgm:bulletEnabled val="1"/>
        </dgm:presLayoutVars>
      </dgm:prSet>
      <dgm:spPr>
        <a:prstGeom prst="rect">
          <a:avLst/>
        </a:prstGeom>
      </dgm:spPr>
    </dgm:pt>
    <dgm:pt modelId="{3D8E7313-CE0F-4D2D-A34F-8F63791C7F12}" type="pres">
      <dgm:prSet presAssocID="{B5ED6667-247D-45F4-9D57-5E7BB17B97FB}" presName="desTx" presStyleLbl="alignAccFollowNode1" presStyleIdx="0" presStyleCnt="3">
        <dgm:presLayoutVars>
          <dgm:bulletEnabled val="1"/>
        </dgm:presLayoutVars>
      </dgm:prSet>
      <dgm:spPr>
        <a:blipFill rotWithShape="0">
          <a:blip xmlns:r="http://schemas.openxmlformats.org/officeDocument/2006/relationships" r:embed="rId1"/>
          <a:srcRect/>
          <a:stretch>
            <a:fillRect l="-42000" r="-42000"/>
          </a:stretch>
        </a:blipFill>
      </dgm:spPr>
    </dgm:pt>
    <dgm:pt modelId="{99102730-A1DB-4601-A111-4780211D8658}" type="pres">
      <dgm:prSet presAssocID="{4F4AE69E-D54E-497F-9F56-C131595BC9B4}" presName="space" presStyleCnt="0"/>
      <dgm:spPr/>
    </dgm:pt>
    <dgm:pt modelId="{14026B77-52AD-4B0E-B429-89E038D35A59}" type="pres">
      <dgm:prSet presAssocID="{9106A2E5-DA32-4CD4-8D47-C2F417B5FF94}" presName="composite" presStyleCnt="0"/>
      <dgm:spPr/>
    </dgm:pt>
    <dgm:pt modelId="{012C2D86-C819-49CF-9D4F-72BE4E6F34DB}" type="pres">
      <dgm:prSet presAssocID="{9106A2E5-DA32-4CD4-8D47-C2F417B5FF94}" presName="parTx" presStyleLbl="alignNode1" presStyleIdx="1" presStyleCnt="3" custLinFactNeighborX="-734" custLinFactNeighborY="-24783">
        <dgm:presLayoutVars>
          <dgm:chMax val="0"/>
          <dgm:chPref val="0"/>
          <dgm:bulletEnabled val="1"/>
        </dgm:presLayoutVars>
      </dgm:prSet>
      <dgm:spPr>
        <a:prstGeom prst="rect">
          <a:avLst/>
        </a:prstGeom>
      </dgm:spPr>
    </dgm:pt>
    <dgm:pt modelId="{9D890747-DE53-4089-9359-C06E64D73A55}" type="pres">
      <dgm:prSet presAssocID="{9106A2E5-DA32-4CD4-8D47-C2F417B5FF94}" presName="desTx" presStyleLbl="alignAccFollowNode1" presStyleIdx="1" presStyleCnt="3">
        <dgm:presLayoutVars>
          <dgm:bulletEnabled val="1"/>
        </dgm:presLayoutVars>
      </dgm:prSet>
      <dgm:spPr>
        <a:blipFill rotWithShape="0">
          <a:blip xmlns:r="http://schemas.openxmlformats.org/officeDocument/2006/relationships" r:embed="rId2"/>
          <a:srcRect/>
          <a:stretch>
            <a:fillRect l="-45000" r="-45000"/>
          </a:stretch>
        </a:blipFill>
      </dgm:spPr>
    </dgm:pt>
    <dgm:pt modelId="{981260B1-4392-4CA1-98CF-93C3CE84CE4A}" type="pres">
      <dgm:prSet presAssocID="{40297FD6-1421-46D4-95ED-C30BA3D81812}" presName="space" presStyleCnt="0"/>
      <dgm:spPr/>
    </dgm:pt>
    <dgm:pt modelId="{27F96A2D-DB18-45EA-B441-FE8644A73C81}" type="pres">
      <dgm:prSet presAssocID="{0200F364-2311-4A41-8816-F03C1BDDE533}" presName="composite" presStyleCnt="0"/>
      <dgm:spPr/>
    </dgm:pt>
    <dgm:pt modelId="{B3E08F42-31AD-4528-8836-24A743BB3333}" type="pres">
      <dgm:prSet presAssocID="{0200F364-2311-4A41-8816-F03C1BDDE533}" presName="parTx" presStyleLbl="alignNode1" presStyleIdx="2" presStyleCnt="3" custLinFactNeighborX="-1101" custLinFactNeighborY="-19276">
        <dgm:presLayoutVars>
          <dgm:chMax val="0"/>
          <dgm:chPref val="0"/>
          <dgm:bulletEnabled val="1"/>
        </dgm:presLayoutVars>
      </dgm:prSet>
      <dgm:spPr>
        <a:prstGeom prst="rect">
          <a:avLst/>
        </a:prstGeom>
      </dgm:spPr>
    </dgm:pt>
    <dgm:pt modelId="{3ED3197E-A492-4684-9E2B-377BC63BBD51}" type="pres">
      <dgm:prSet presAssocID="{0200F364-2311-4A41-8816-F03C1BDDE533}" presName="desTx" presStyleLbl="alignAccFollowNode1" presStyleIdx="2" presStyleCnt="3" custLinFactNeighborX="1090" custLinFactNeighborY="-1328">
        <dgm:presLayoutVars>
          <dgm:bulletEnabled val="1"/>
        </dgm:presLayoutVars>
      </dgm:prSet>
      <dgm:spPr>
        <a:blipFill rotWithShape="0">
          <a:blip xmlns:r="http://schemas.openxmlformats.org/officeDocument/2006/relationships" r:embed="rId3"/>
          <a:srcRect/>
          <a:stretch>
            <a:fillRect l="-5000" r="-5000"/>
          </a:stretch>
        </a:blipFill>
      </dgm:spPr>
    </dgm:pt>
  </dgm:ptLst>
  <dgm:cxnLst>
    <dgm:cxn modelId="{AAE6EA03-2245-4E6F-AC2D-AE29E8A03470}" srcId="{E2B8457D-16F4-4A7A-B4E2-3BBF11D1BA85}" destId="{0200F364-2311-4A41-8816-F03C1BDDE533}" srcOrd="2" destOrd="0" parTransId="{9F9244C4-DE9B-472A-823E-47A479ED8FFA}" sibTransId="{3C56C411-0847-4B00-8C80-751EE1B4EAF7}"/>
    <dgm:cxn modelId="{B4E6A409-E178-4F87-A471-1D993A8DB69E}" type="presOf" srcId="{E2B8457D-16F4-4A7A-B4E2-3BBF11D1BA85}" destId="{4401CD19-D85C-496A-AAE2-0507FD0AA4EF}" srcOrd="0" destOrd="0" presId="urn:microsoft.com/office/officeart/2005/8/layout/hList1"/>
    <dgm:cxn modelId="{81EAFA20-5C2B-45E3-BEC8-73EE02BC6797}" srcId="{E2B8457D-16F4-4A7A-B4E2-3BBF11D1BA85}" destId="{9106A2E5-DA32-4CD4-8D47-C2F417B5FF94}" srcOrd="1" destOrd="0" parTransId="{92A2C3E1-2AC6-4C06-887C-A37E0079A519}" sibTransId="{40297FD6-1421-46D4-95ED-C30BA3D81812}"/>
    <dgm:cxn modelId="{869AFB3A-AA67-4DFB-8A7B-C288BC8EACB0}" type="presOf" srcId="{B5ED6667-247D-45F4-9D57-5E7BB17B97FB}" destId="{48D36EE7-104C-4728-9F36-C2D404CD95E5}" srcOrd="0" destOrd="0" presId="urn:microsoft.com/office/officeart/2005/8/layout/hList1"/>
    <dgm:cxn modelId="{52B6EC95-4EB6-4669-BF21-AF84D7C49E78}" type="presOf" srcId="{0200F364-2311-4A41-8816-F03C1BDDE533}" destId="{B3E08F42-31AD-4528-8836-24A743BB3333}" srcOrd="0" destOrd="0" presId="urn:microsoft.com/office/officeart/2005/8/layout/hList1"/>
    <dgm:cxn modelId="{935C11AD-BDDC-46B7-8B47-7D49671DF79F}" srcId="{E2B8457D-16F4-4A7A-B4E2-3BBF11D1BA85}" destId="{B5ED6667-247D-45F4-9D57-5E7BB17B97FB}" srcOrd="0" destOrd="0" parTransId="{46A05F98-D432-4704-845E-085346475B15}" sibTransId="{4F4AE69E-D54E-497F-9F56-C131595BC9B4}"/>
    <dgm:cxn modelId="{CF0244BD-AE0C-4F43-AE34-63F630866E34}" type="presOf" srcId="{9106A2E5-DA32-4CD4-8D47-C2F417B5FF94}" destId="{012C2D86-C819-49CF-9D4F-72BE4E6F34DB}" srcOrd="0" destOrd="0" presId="urn:microsoft.com/office/officeart/2005/8/layout/hList1"/>
    <dgm:cxn modelId="{20A40997-68A4-4572-B64F-289F52E3C820}" type="presParOf" srcId="{4401CD19-D85C-496A-AAE2-0507FD0AA4EF}" destId="{1CE679A1-A676-4B55-A7E0-2317FD0587A4}" srcOrd="0" destOrd="0" presId="urn:microsoft.com/office/officeart/2005/8/layout/hList1"/>
    <dgm:cxn modelId="{36612475-45CA-424D-887B-799C49159858}" type="presParOf" srcId="{1CE679A1-A676-4B55-A7E0-2317FD0587A4}" destId="{48D36EE7-104C-4728-9F36-C2D404CD95E5}" srcOrd="0" destOrd="0" presId="urn:microsoft.com/office/officeart/2005/8/layout/hList1"/>
    <dgm:cxn modelId="{47C4452C-9954-47C8-9B47-D325282F7BC0}" type="presParOf" srcId="{1CE679A1-A676-4B55-A7E0-2317FD0587A4}" destId="{3D8E7313-CE0F-4D2D-A34F-8F63791C7F12}" srcOrd="1" destOrd="0" presId="urn:microsoft.com/office/officeart/2005/8/layout/hList1"/>
    <dgm:cxn modelId="{0F1A06C4-1123-493B-A301-CC9C711F5303}" type="presParOf" srcId="{4401CD19-D85C-496A-AAE2-0507FD0AA4EF}" destId="{99102730-A1DB-4601-A111-4780211D8658}" srcOrd="1" destOrd="0" presId="urn:microsoft.com/office/officeart/2005/8/layout/hList1"/>
    <dgm:cxn modelId="{E4D05C30-AD2A-4BC5-A8D0-1E1853869BA5}" type="presParOf" srcId="{4401CD19-D85C-496A-AAE2-0507FD0AA4EF}" destId="{14026B77-52AD-4B0E-B429-89E038D35A59}" srcOrd="2" destOrd="0" presId="urn:microsoft.com/office/officeart/2005/8/layout/hList1"/>
    <dgm:cxn modelId="{2617DFDA-8E28-4F98-A583-13C0C5E9A1B0}" type="presParOf" srcId="{14026B77-52AD-4B0E-B429-89E038D35A59}" destId="{012C2D86-C819-49CF-9D4F-72BE4E6F34DB}" srcOrd="0" destOrd="0" presId="urn:microsoft.com/office/officeart/2005/8/layout/hList1"/>
    <dgm:cxn modelId="{29D063A2-445D-4A75-AD29-524B4FFA9CFB}" type="presParOf" srcId="{14026B77-52AD-4B0E-B429-89E038D35A59}" destId="{9D890747-DE53-4089-9359-C06E64D73A55}" srcOrd="1" destOrd="0" presId="urn:microsoft.com/office/officeart/2005/8/layout/hList1"/>
    <dgm:cxn modelId="{9EF83D5D-1404-456B-B8B0-3D2FE86E718C}" type="presParOf" srcId="{4401CD19-D85C-496A-AAE2-0507FD0AA4EF}" destId="{981260B1-4392-4CA1-98CF-93C3CE84CE4A}" srcOrd="3" destOrd="0" presId="urn:microsoft.com/office/officeart/2005/8/layout/hList1"/>
    <dgm:cxn modelId="{82C138B8-2149-495C-9918-59F385C00746}" type="presParOf" srcId="{4401CD19-D85C-496A-AAE2-0507FD0AA4EF}" destId="{27F96A2D-DB18-45EA-B441-FE8644A73C81}" srcOrd="4" destOrd="0" presId="urn:microsoft.com/office/officeart/2005/8/layout/hList1"/>
    <dgm:cxn modelId="{F4DE73CC-228C-4BF6-B630-19DE29782712}" type="presParOf" srcId="{27F96A2D-DB18-45EA-B441-FE8644A73C81}" destId="{B3E08F42-31AD-4528-8836-24A743BB3333}" srcOrd="0" destOrd="0" presId="urn:microsoft.com/office/officeart/2005/8/layout/hList1"/>
    <dgm:cxn modelId="{9A206EE1-E9C7-439E-A8F6-66529430ECFE}" type="presParOf" srcId="{27F96A2D-DB18-45EA-B441-FE8644A73C81}" destId="{3ED3197E-A492-4684-9E2B-377BC63BBD5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36EE7-104C-4728-9F36-C2D404CD95E5}">
      <dsp:nvSpPr>
        <dsp:cNvPr id="0" name=""/>
        <dsp:cNvSpPr/>
      </dsp:nvSpPr>
      <dsp:spPr>
        <a:xfrm>
          <a:off x="63176" y="385108"/>
          <a:ext cx="3425008" cy="13700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just" defTabSz="889000">
            <a:lnSpc>
              <a:spcPct val="90000"/>
            </a:lnSpc>
            <a:spcBef>
              <a:spcPct val="0"/>
            </a:spcBef>
            <a:spcAft>
              <a:spcPct val="35000"/>
            </a:spcAft>
            <a:buNone/>
          </a:pPr>
          <a:r>
            <a:rPr lang="vi-VN" sz="2000" b="0" i="0" kern="1200" baseline="0">
              <a:solidFill>
                <a:srgbClr val="0070C0"/>
              </a:solidFill>
              <a:latin typeface="#9Slide03 Cabin Condensed Bold" panose="00000806000000000000" pitchFamily="2" charset="0"/>
              <a:ea typeface="+mn-ea"/>
              <a:cs typeface="+mn-cs"/>
            </a:rPr>
            <a:t>Tăng tỉ trọng các ngành công nghiệp hiện đại như điện tử, sản xuất phần mềm, trí tuệ nhân tạo; công nghiệp hỗ trợ,...; </a:t>
          </a:r>
          <a:endParaRPr lang="en-US" sz="2000" kern="1200">
            <a:solidFill>
              <a:srgbClr val="0070C0"/>
            </a:solidFill>
            <a:latin typeface="#9Slide03 Cabin Condensed Bold" panose="00000806000000000000" pitchFamily="2" charset="0"/>
            <a:ea typeface="+mn-ea"/>
            <a:cs typeface="+mn-cs"/>
          </a:endParaRPr>
        </a:p>
      </dsp:txBody>
      <dsp:txXfrm>
        <a:off x="63176" y="385108"/>
        <a:ext cx="3425008" cy="1370003"/>
      </dsp:txXfrm>
    </dsp:sp>
    <dsp:sp modelId="{3D8E7313-CE0F-4D2D-A34F-8F63791C7F12}">
      <dsp:nvSpPr>
        <dsp:cNvPr id="0" name=""/>
        <dsp:cNvSpPr/>
      </dsp:nvSpPr>
      <dsp:spPr>
        <a:xfrm>
          <a:off x="3512" y="2094653"/>
          <a:ext cx="3425008" cy="2810880"/>
        </a:xfrm>
        <a:prstGeom prst="rect">
          <a:avLst/>
        </a:prstGeom>
        <a:blipFill rotWithShape="0">
          <a:blip xmlns:r="http://schemas.openxmlformats.org/officeDocument/2006/relationships" r:embed="rId1"/>
          <a:srcRect/>
          <a:stretch>
            <a:fillRect l="-42000" r="-42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C2D86-C819-49CF-9D4F-72BE4E6F34DB}">
      <dsp:nvSpPr>
        <dsp:cNvPr id="0" name=""/>
        <dsp:cNvSpPr/>
      </dsp:nvSpPr>
      <dsp:spPr>
        <a:xfrm>
          <a:off x="3882883" y="385121"/>
          <a:ext cx="3425008" cy="13700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just" defTabSz="889000">
            <a:lnSpc>
              <a:spcPct val="90000"/>
            </a:lnSpc>
            <a:spcBef>
              <a:spcPct val="0"/>
            </a:spcBef>
            <a:spcAft>
              <a:spcPct val="35000"/>
            </a:spcAft>
            <a:buNone/>
          </a:pPr>
          <a:r>
            <a:rPr lang="vi-VN" sz="2000" b="0" i="0" kern="1200" baseline="0">
              <a:solidFill>
                <a:srgbClr val="0070C0"/>
              </a:solidFill>
              <a:latin typeface="#9Slide03 Cabin Condensed Bold" panose="00000806000000000000" pitchFamily="2" charset="0"/>
              <a:ea typeface="+mn-ea"/>
              <a:cs typeface="+mn-cs"/>
            </a:rPr>
            <a:t>Có khả năng cạnh tranh, tham gia toàn diện vào chuỗi giá trị toàn cầu</a:t>
          </a:r>
          <a:endParaRPr lang="en-US" sz="2000" kern="1200">
            <a:solidFill>
              <a:srgbClr val="0070C0"/>
            </a:solidFill>
            <a:latin typeface="#9Slide03 Cabin Condensed Bold" panose="00000806000000000000" pitchFamily="2" charset="0"/>
            <a:ea typeface="+mn-ea"/>
            <a:cs typeface="+mn-cs"/>
          </a:endParaRPr>
        </a:p>
      </dsp:txBody>
      <dsp:txXfrm>
        <a:off x="3882883" y="385121"/>
        <a:ext cx="3425008" cy="1370003"/>
      </dsp:txXfrm>
    </dsp:sp>
    <dsp:sp modelId="{9D890747-DE53-4089-9359-C06E64D73A55}">
      <dsp:nvSpPr>
        <dsp:cNvPr id="0" name=""/>
        <dsp:cNvSpPr/>
      </dsp:nvSpPr>
      <dsp:spPr>
        <a:xfrm>
          <a:off x="3908023" y="2094653"/>
          <a:ext cx="3425008" cy="2810880"/>
        </a:xfrm>
        <a:prstGeom prst="rect">
          <a:avLst/>
        </a:prstGeom>
        <a:blipFill rotWithShape="0">
          <a:blip xmlns:r="http://schemas.openxmlformats.org/officeDocument/2006/relationships" r:embed="rId2"/>
          <a:srcRect/>
          <a:stretch>
            <a:fillRect l="-45000" r="-45000"/>
          </a:stretch>
        </a:blip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E08F42-31AD-4528-8836-24A743BB3333}">
      <dsp:nvSpPr>
        <dsp:cNvPr id="0" name=""/>
        <dsp:cNvSpPr/>
      </dsp:nvSpPr>
      <dsp:spPr>
        <a:xfrm>
          <a:off x="7774823" y="460567"/>
          <a:ext cx="3425008" cy="13700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just" defTabSz="889000">
            <a:lnSpc>
              <a:spcPct val="90000"/>
            </a:lnSpc>
            <a:spcBef>
              <a:spcPct val="0"/>
            </a:spcBef>
            <a:spcAft>
              <a:spcPct val="35000"/>
            </a:spcAft>
            <a:buNone/>
          </a:pPr>
          <a:r>
            <a:rPr lang="vi-VN" sz="2000" b="0" i="0" kern="1200" baseline="0">
              <a:solidFill>
                <a:srgbClr val="0070C0"/>
              </a:solidFill>
              <a:latin typeface="#9Slide03 Cabin Condensed Bold" panose="00000806000000000000" pitchFamily="2" charset="0"/>
              <a:ea typeface="+mn-ea"/>
              <a:cs typeface="+mn-cs"/>
            </a:rPr>
            <a:t>Ưu tiên phát triển một số ngành công nghiệp mới gắn với nguồn năng lượng tái tạo, sản xuất vật liệu mới,...</a:t>
          </a:r>
          <a:endParaRPr lang="en-US" sz="2000" kern="1200">
            <a:solidFill>
              <a:srgbClr val="0070C0"/>
            </a:solidFill>
            <a:latin typeface="#9Slide03 Cabin Condensed Bold" panose="00000806000000000000" pitchFamily="2" charset="0"/>
            <a:ea typeface="+mn-ea"/>
            <a:cs typeface="+mn-cs"/>
          </a:endParaRPr>
        </a:p>
      </dsp:txBody>
      <dsp:txXfrm>
        <a:off x="7774823" y="460567"/>
        <a:ext cx="3425008" cy="1370003"/>
      </dsp:txXfrm>
    </dsp:sp>
    <dsp:sp modelId="{3ED3197E-A492-4684-9E2B-377BC63BBD51}">
      <dsp:nvSpPr>
        <dsp:cNvPr id="0" name=""/>
        <dsp:cNvSpPr/>
      </dsp:nvSpPr>
      <dsp:spPr>
        <a:xfrm>
          <a:off x="7816046" y="2057324"/>
          <a:ext cx="3425008" cy="2810880"/>
        </a:xfrm>
        <a:prstGeom prst="rect">
          <a:avLst/>
        </a:prstGeom>
        <a:blipFill rotWithShape="0">
          <a:blip xmlns:r="http://schemas.openxmlformats.org/officeDocument/2006/relationships" r:embed="rId3"/>
          <a:srcRect/>
          <a:stretch>
            <a:fillRect l="-5000" r="-5000"/>
          </a:stretch>
        </a:blip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3067C-D2AE-43C8-8A00-E6549CA62799}"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84A9E-7BB3-4D8C-809C-8883F80F505C}" type="slidenum">
              <a:rPr lang="en-US" smtClean="0"/>
              <a:t>‹#›</a:t>
            </a:fld>
            <a:endParaRPr lang="en-US"/>
          </a:p>
        </p:txBody>
      </p:sp>
    </p:spTree>
    <p:extLst>
      <p:ext uri="{BB962C8B-B14F-4D97-AF65-F5344CB8AC3E}">
        <p14:creationId xmlns:p14="http://schemas.microsoft.com/office/powerpoint/2010/main" val="392913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6BC440-9882-4337-8375-F37B2D39737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00B8E70-C60A-42D9-8C06-83CE9F76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219A655-93BD-4EC1-B4A1-4ED22245B3A9}"/>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BFDFAB0A-A66C-41AB-824F-CB261CB065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75ECCD-2DE6-4D58-AED0-F3FBEAD90FE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17090244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F3C04B-86B6-4C35-861F-393DF53C5F1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04094ED-5852-4D28-9811-3228D319AE0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6D121A6-B013-4A0B-9F27-F5D82636703A}"/>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9FD9C10E-7301-43EB-838C-92D22464973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846C5A-1F0E-4AAC-A67A-BBF3713E5621}"/>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19940392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03300AB-2370-41F2-B47E-20D85E98EBB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5CD775A-DCD9-44F4-8526-B8EE8F3C004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B367155-A199-4D9F-A83D-817EB0DF2BA3}"/>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A8D401F5-6F56-4071-9965-0E00D81CBC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58BF3CD-9AC9-4620-9A19-F0445501E43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8083829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BECBF4-F4AB-40B3-88D0-3A7F519CEAB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8E48EB-83D7-42F9-82AC-25237849696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ABB2E9E-71C0-4F68-9639-873A0AC8F9A6}"/>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123A8957-46B6-4084-A3CC-96366B4A61C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25D39D5-CDB1-4454-AEE2-071F899D4A92}"/>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50655759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51215A-131C-4F59-B080-13D26C3D8B0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99079F9-E9A2-45DD-B1AC-A8BED0839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6654B9-AC1D-4FB9-9FCB-945DC169BA68}"/>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EF67FDB4-3F7B-47E3-ABCA-B71CF20CCAF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4D506F-CEA6-43E5-960F-F8DD33BE7A0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881175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2CDAB5-3D28-441D-954F-024F0EB75A6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CEFB025-65D1-4D9F-868E-DB3CB8FB20A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FD3DB4A-22AC-434F-9775-5F6486AF361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3713C37-7C9D-4368-BAE9-A3B960BF951F}"/>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2D65998B-05B1-4466-B73B-FF835E9336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C8F22C6-C2A4-4A92-A07B-B15F2EAC3FDD}"/>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5796262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E1B828-6AA6-47BF-9671-EE5EB8C372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98E0A9-3E41-4AD9-9318-FF968D507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A8A356B-8A3E-4DCE-8A03-0FA9A2E2B6C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ED8895-8DEF-4B91-87F6-3223993D2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6330331-32CD-49DE-882B-EBF168DEE9A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70EA196-7155-4869-8108-ADADAF6676A5}"/>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8" name="Chỗ dành sẵn cho Chân trang 7">
            <a:extLst>
              <a:ext uri="{FF2B5EF4-FFF2-40B4-BE49-F238E27FC236}">
                <a16:creationId xmlns:a16="http://schemas.microsoft.com/office/drawing/2014/main" id="{29571D77-5939-4AEA-8581-7A9B67ABEE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4FF1BD5B-4473-4F76-B081-5A5C874E796C}"/>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36291400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D5E5C-0603-46C0-B0CD-8497681EB89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00E754-2B99-4A40-8C7A-FEB6D9A4803C}"/>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4" name="Chỗ dành sẵn cho Chân trang 3">
            <a:extLst>
              <a:ext uri="{FF2B5EF4-FFF2-40B4-BE49-F238E27FC236}">
                <a16:creationId xmlns:a16="http://schemas.microsoft.com/office/drawing/2014/main" id="{7497F4B1-3DA5-4BC2-BD20-FC32B61575F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DAD6AD1-CC81-47E7-B1DD-30A2EDDEE8EA}"/>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50125852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EFDC8F-5D5F-47B3-850A-AA3F94B4B253}"/>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3" name="Chỗ dành sẵn cho Chân trang 2">
            <a:extLst>
              <a:ext uri="{FF2B5EF4-FFF2-40B4-BE49-F238E27FC236}">
                <a16:creationId xmlns:a16="http://schemas.microsoft.com/office/drawing/2014/main" id="{A1C44E9E-8AAB-4CB3-A669-A1FD7E28E9E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A1AA5D8-76BE-494B-9370-C1295827C351}"/>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5315538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CA128D-EB51-4A23-9E0C-04E5ECD488D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8128180-7998-4AB1-B4D4-D5B7495F3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DCC5D53-842E-441B-9673-B31EBF015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047589-077A-4C84-97B3-C876D8B18A2E}"/>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B410C038-E932-4424-9463-9E4D97E18C3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1EF9EF5-12F9-4734-84C2-91D9F07CFD22}"/>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2917122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DE3BBF-5CDE-49D1-81E3-EB77EA6B449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C7F9EA9-2E2B-4A66-8DBB-C1916301B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9BDD6E5-EACA-410A-9406-0093CE37A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12E345D-96AB-4380-A30F-0FD2E53AEC02}"/>
              </a:ext>
            </a:extLst>
          </p:cNvPr>
          <p:cNvSpPr>
            <a:spLocks noGrp="1"/>
          </p:cNvSpPr>
          <p:nvPr>
            <p:ph type="dt" sz="half" idx="10"/>
          </p:nvPr>
        </p:nvSpPr>
        <p:spPr/>
        <p:txBody>
          <a:bodyPr/>
          <a:lstStyle/>
          <a:p>
            <a:fld id="{01FDB5DD-BD50-4B85-871F-2F0ABA6679E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D280D213-8812-44F2-83A3-9A22E559FF6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8FD0DD9-905F-4E35-970A-6EBF105F88BA}"/>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9367131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02E4A72-0E36-4D3C-8593-05BDF5FC9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993BC53-0D6C-4306-A6CB-E791CBDD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4CEDAD4-61A3-4251-A079-5B6E1BC52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DB5DD-BD50-4B85-871F-2F0ABA6679E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CD8A1D65-7D88-4265-9CF7-3ABE907F2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B2BAEF5-2DCE-40B0-BFCA-5186C4150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A1E26-01B1-40A7-A980-A77DD8E39942}" type="slidenum">
              <a:rPr lang="en-US" smtClean="0"/>
              <a:t>‹#›</a:t>
            </a:fld>
            <a:endParaRPr lang="en-US"/>
          </a:p>
        </p:txBody>
      </p:sp>
    </p:spTree>
    <p:extLst>
      <p:ext uri="{BB962C8B-B14F-4D97-AF65-F5344CB8AC3E}">
        <p14:creationId xmlns:p14="http://schemas.microsoft.com/office/powerpoint/2010/main" val="120057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png"/><Relationship Id="rId50" Type="http://schemas.openxmlformats.org/officeDocument/2006/relationships/image" Target="../media/image59.png"/><Relationship Id="rId7"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25.png"/><Relationship Id="rId29" Type="http://schemas.openxmlformats.org/officeDocument/2006/relationships/image" Target="../media/image38.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49" Type="http://schemas.openxmlformats.org/officeDocument/2006/relationships/image" Target="../media/image58.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png"/><Relationship Id="rId52"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png"/><Relationship Id="rId8" Type="http://schemas.openxmlformats.org/officeDocument/2006/relationships/image" Target="../media/image17.png"/><Relationship Id="rId51" Type="http://schemas.openxmlformats.org/officeDocument/2006/relationships/image" Target="../media/image60.png"/><Relationship Id="rId3"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png"/><Relationship Id="rId20" Type="http://schemas.openxmlformats.org/officeDocument/2006/relationships/image" Target="../media/image29.png"/><Relationship Id="rId41"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94B7A3C-450F-43CB-8CC0-AD474C995E2E}"/>
              </a:ext>
            </a:extLst>
          </p:cNvPr>
          <p:cNvSpPr txBox="1"/>
          <p:nvPr/>
        </p:nvSpPr>
        <p:spPr>
          <a:xfrm>
            <a:off x="86560" y="2286517"/>
            <a:ext cx="6009440" cy="142562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25000"/>
              </a:lnSpc>
              <a:spcBef>
                <a:spcPct val="0"/>
              </a:spcBef>
              <a:spcAft>
                <a:spcPts val="0"/>
              </a:spcAft>
              <a:buClrTx/>
              <a:buSzTx/>
              <a:buFontTx/>
              <a:buNone/>
              <a:tabLst/>
              <a:defRPr/>
            </a:pPr>
            <a:r>
              <a:rPr kumimoji="0" lang="en-US" sz="3600" b="0" i="0" u="none" strike="noStrike" kern="1200" cap="none" spc="0" normalizeH="0" baseline="0" noProof="0">
                <a:ln>
                  <a:noFill/>
                </a:ln>
                <a:solidFill>
                  <a:srgbClr val="5BAD25"/>
                </a:solidFill>
                <a:effectLst/>
                <a:uLnTx/>
                <a:uFillTx/>
                <a:latin typeface="#9Slide07 SVNHogfish" panose="02000503000000020004" pitchFamily="2" charset="0"/>
                <a:ea typeface="+mn-ea"/>
                <a:cs typeface="+mn-cs"/>
              </a:rPr>
              <a:t> PHÁT TRIỂN KINH TẾ XÃ HỘI Ở ĐỒNG BẰNG SÔNG HỒNG</a:t>
            </a:r>
          </a:p>
        </p:txBody>
      </p:sp>
      <p:sp>
        <p:nvSpPr>
          <p:cNvPr id="15"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E009A65-F3C2-4920-BE8F-807959451739}"/>
              </a:ext>
            </a:extLst>
          </p:cNvPr>
          <p:cNvPicPr>
            <a:picLocks noChangeAspect="1"/>
          </p:cNvPicPr>
          <p:nvPr/>
        </p:nvPicPr>
        <p:blipFill rotWithShape="1">
          <a:blip r:embed="rId2"/>
          <a:srcRect l="21212" r="11513"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1" name="TextBox 10">
            <a:extLst>
              <a:ext uri="{FF2B5EF4-FFF2-40B4-BE49-F238E27FC236}">
                <a16:creationId xmlns:a16="http://schemas.microsoft.com/office/drawing/2014/main" id="{05247ECF-C48B-4607-BA14-F1D74B909621}"/>
              </a:ext>
            </a:extLst>
          </p:cNvPr>
          <p:cNvSpPr txBox="1"/>
          <p:nvPr/>
        </p:nvSpPr>
        <p:spPr>
          <a:xfrm>
            <a:off x="2041393" y="1184333"/>
            <a:ext cx="32515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7C5E"/>
                </a:solidFill>
                <a:effectLst/>
                <a:uLnTx/>
                <a:uFillTx/>
                <a:latin typeface="#9Slide07 Crocante" panose="02000000000000000000" pitchFamily="2" charset="0"/>
                <a:ea typeface="+mn-ea"/>
                <a:cs typeface="+mn-cs"/>
              </a:rPr>
              <a:t>Bài </a:t>
            </a:r>
            <a:r>
              <a:rPr lang="vi-VN" sz="5400">
                <a:solidFill>
                  <a:srgbClr val="FF7C5E"/>
                </a:solidFill>
                <a:latin typeface="#9Slide07 Crocante" panose="02000000000000000000" pitchFamily="2" charset="0"/>
              </a:rPr>
              <a:t>26</a:t>
            </a:r>
            <a:endParaRPr kumimoji="0" lang="en-US" sz="5400" b="0" i="0" u="none" strike="noStrike" kern="1200" cap="none" spc="0" normalizeH="0" baseline="0" noProof="0">
              <a:ln>
                <a:noFill/>
              </a:ln>
              <a:solidFill>
                <a:srgbClr val="FF7C5E"/>
              </a:solidFill>
              <a:effectLst/>
              <a:uLnTx/>
              <a:uFillTx/>
              <a:latin typeface="#9Slide07 Crocante" panose="02000000000000000000" pitchFamily="2" charset="0"/>
              <a:ea typeface="+mn-ea"/>
              <a:cs typeface="+mn-cs"/>
            </a:endParaRPr>
          </a:p>
        </p:txBody>
      </p:sp>
      <p:pic>
        <p:nvPicPr>
          <p:cNvPr id="13" name="Picture 12">
            <a:extLst>
              <a:ext uri="{FF2B5EF4-FFF2-40B4-BE49-F238E27FC236}">
                <a16:creationId xmlns:a16="http://schemas.microsoft.com/office/drawing/2014/main" id="{31437688-E9B0-422D-8D14-2C2538E29E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1168" y="3685897"/>
            <a:ext cx="4450328" cy="3583733"/>
          </a:xfrm>
          <a:prstGeom prst="rect">
            <a:avLst/>
          </a:prstGeom>
        </p:spPr>
      </p:pic>
      <p:cxnSp>
        <p:nvCxnSpPr>
          <p:cNvPr id="9" name="Straight Connector 8">
            <a:extLst>
              <a:ext uri="{FF2B5EF4-FFF2-40B4-BE49-F238E27FC236}">
                <a16:creationId xmlns:a16="http://schemas.microsoft.com/office/drawing/2014/main" id="{2E8C5234-DBAC-4765-9D9F-C4808DD989EA}"/>
              </a:ext>
            </a:extLst>
          </p:cNvPr>
          <p:cNvCxnSpPr/>
          <p:nvPr/>
        </p:nvCxnSpPr>
        <p:spPr>
          <a:xfrm>
            <a:off x="1233996" y="2032986"/>
            <a:ext cx="4058935" cy="0"/>
          </a:xfrm>
          <a:prstGeom prst="line">
            <a:avLst/>
          </a:prstGeom>
          <a:ln w="19050">
            <a:solidFill>
              <a:srgbClr val="F9DABE"/>
            </a:solidFill>
          </a:ln>
        </p:spPr>
        <p:style>
          <a:lnRef idx="1">
            <a:schemeClr val="accent3"/>
          </a:lnRef>
          <a:fillRef idx="0">
            <a:schemeClr val="accent3"/>
          </a:fillRef>
          <a:effectRef idx="0">
            <a:schemeClr val="accent3"/>
          </a:effectRef>
          <a:fontRef idx="minor">
            <a:schemeClr val="tx1"/>
          </a:fontRef>
        </p:style>
      </p:cxnSp>
      <p:grpSp>
        <p:nvGrpSpPr>
          <p:cNvPr id="12" name="Nhóm 1">
            <a:extLst>
              <a:ext uri="{FF2B5EF4-FFF2-40B4-BE49-F238E27FC236}">
                <a16:creationId xmlns:a16="http://schemas.microsoft.com/office/drawing/2014/main" id="{F4C8CD57-4B35-4173-AC81-D26DFAECCF24}"/>
              </a:ext>
            </a:extLst>
          </p:cNvPr>
          <p:cNvGrpSpPr/>
          <p:nvPr/>
        </p:nvGrpSpPr>
        <p:grpSpPr>
          <a:xfrm>
            <a:off x="0" y="-14068"/>
            <a:ext cx="12206068" cy="6858000"/>
            <a:chOff x="-14068" y="0"/>
            <a:chExt cx="12206068" cy="6858000"/>
          </a:xfrm>
        </p:grpSpPr>
        <p:grpSp>
          <p:nvGrpSpPr>
            <p:cNvPr id="16" name="Nhóm 2">
              <a:extLst>
                <a:ext uri="{FF2B5EF4-FFF2-40B4-BE49-F238E27FC236}">
                  <a16:creationId xmlns:a16="http://schemas.microsoft.com/office/drawing/2014/main" id="{8ACFB8E7-D35F-4CB3-9AB4-DA61A6CB2CCE}"/>
                </a:ext>
              </a:extLst>
            </p:cNvPr>
            <p:cNvGrpSpPr/>
            <p:nvPr/>
          </p:nvGrpSpPr>
          <p:grpSpPr>
            <a:xfrm>
              <a:off x="-14068" y="0"/>
              <a:ext cx="12206068" cy="6858000"/>
              <a:chOff x="-14068" y="0"/>
              <a:chExt cx="12206068" cy="6858000"/>
            </a:xfrm>
          </p:grpSpPr>
          <p:cxnSp>
            <p:nvCxnSpPr>
              <p:cNvPr id="18" name="Đường nối Thẳng 4">
                <a:extLst>
                  <a:ext uri="{FF2B5EF4-FFF2-40B4-BE49-F238E27FC236}">
                    <a16:creationId xmlns:a16="http://schemas.microsoft.com/office/drawing/2014/main" id="{509A4C34-8C2F-47C4-B484-99D999B4CCAE}"/>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9" name="Đường nối Thẳng 5">
                <a:extLst>
                  <a:ext uri="{FF2B5EF4-FFF2-40B4-BE49-F238E27FC236}">
                    <a16:creationId xmlns:a16="http://schemas.microsoft.com/office/drawing/2014/main" id="{B94C36D9-6124-4A6B-A0B4-55E9B465D55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0" name="Đường nối Thẳng 6">
                <a:extLst>
                  <a:ext uri="{FF2B5EF4-FFF2-40B4-BE49-F238E27FC236}">
                    <a16:creationId xmlns:a16="http://schemas.microsoft.com/office/drawing/2014/main" id="{FC6ECA29-BDE9-467F-855D-6D5AB91F0824}"/>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7" name="Đường nối Thẳng 3">
              <a:extLst>
                <a:ext uri="{FF2B5EF4-FFF2-40B4-BE49-F238E27FC236}">
                  <a16:creationId xmlns:a16="http://schemas.microsoft.com/office/drawing/2014/main" id="{018CBB03-08D3-4916-9DC2-8519E4A0433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37801462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2">
            <a:extLst>
              <a:ext uri="{FF2B5EF4-FFF2-40B4-BE49-F238E27FC236}">
                <a16:creationId xmlns:a16="http://schemas.microsoft.com/office/drawing/2014/main" id="{9CDF7AAA-6354-95F4-7E3D-ECE6BDECE474}"/>
              </a:ext>
            </a:extLst>
          </p:cNvPr>
          <p:cNvGraphicFramePr/>
          <p:nvPr>
            <p:extLst>
              <p:ext uri="{D42A27DB-BD31-4B8C-83A1-F6EECF244321}">
                <p14:modId xmlns:p14="http://schemas.microsoft.com/office/powerpoint/2010/main" val="2471864819"/>
              </p:ext>
            </p:extLst>
          </p:nvPr>
        </p:nvGraphicFramePr>
        <p:xfrm>
          <a:off x="375556" y="933415"/>
          <a:ext cx="11241055" cy="5630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3C099B4-90AA-21A8-619D-006B67163D58}"/>
              </a:ext>
            </a:extLst>
          </p:cNvPr>
          <p:cNvSpPr txBox="1"/>
          <p:nvPr/>
        </p:nvSpPr>
        <p:spPr>
          <a:xfrm>
            <a:off x="3375349" y="410195"/>
            <a:ext cx="4565002" cy="523220"/>
          </a:xfrm>
          <a:prstGeom prst="rect">
            <a:avLst/>
          </a:prstGeom>
          <a:noFill/>
        </p:spPr>
        <p:txBody>
          <a:bodyPr wrap="square">
            <a:spAutoFit/>
          </a:bodyPr>
          <a:lstStyle/>
          <a:p>
            <a:r>
              <a:rPr kumimoji="0" lang="vi-VN" sz="2800" b="0" i="0" u="none" strike="noStrike" kern="1200" cap="none" spc="0" normalizeH="0" baseline="0" noProof="0">
                <a:ln>
                  <a:noFill/>
                </a:ln>
                <a:solidFill>
                  <a:srgbClr val="7030A0"/>
                </a:solidFill>
                <a:effectLst/>
                <a:uLnTx/>
                <a:uFillTx/>
                <a:latin typeface="#9Slide03 Cabin Condensed Bold" panose="00000806000000000000" pitchFamily="2" charset="0"/>
                <a:ea typeface="Cambria" panose="02040503050406030204" pitchFamily="18" charset="0"/>
                <a:cs typeface="+mn-cs"/>
              </a:rPr>
              <a:t>ĐỊNH HƯỚNG PHÁT TRIỂN </a:t>
            </a:r>
            <a:endParaRPr lang="en-US" sz="2400"/>
          </a:p>
        </p:txBody>
      </p:sp>
      <p:grpSp>
        <p:nvGrpSpPr>
          <p:cNvPr id="5" name="Nhóm 1">
            <a:extLst>
              <a:ext uri="{FF2B5EF4-FFF2-40B4-BE49-F238E27FC236}">
                <a16:creationId xmlns:a16="http://schemas.microsoft.com/office/drawing/2014/main" id="{C57DA874-4DFA-14DB-4688-E9BD048563FF}"/>
              </a:ext>
            </a:extLst>
          </p:cNvPr>
          <p:cNvGrpSpPr/>
          <p:nvPr/>
        </p:nvGrpSpPr>
        <p:grpSpPr>
          <a:xfrm>
            <a:off x="-14068" y="27728"/>
            <a:ext cx="12206068" cy="6858000"/>
            <a:chOff x="-14068" y="0"/>
            <a:chExt cx="12206068" cy="6858000"/>
          </a:xfrm>
        </p:grpSpPr>
        <p:grpSp>
          <p:nvGrpSpPr>
            <p:cNvPr id="6" name="Nhóm 2">
              <a:extLst>
                <a:ext uri="{FF2B5EF4-FFF2-40B4-BE49-F238E27FC236}">
                  <a16:creationId xmlns:a16="http://schemas.microsoft.com/office/drawing/2014/main" id="{5B1DBE4E-B81E-69A8-725B-B899BCAE86B5}"/>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5554D696-753A-7EC7-9823-F5D3F0761A4A}"/>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83E50453-63B8-692C-E4D7-B8ADBFBE03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52F4BFD7-FE52-E7B4-CFF4-181B90254D5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FFF23F88-32F1-7F42-E7AE-0FE72EBD6C7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1895038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graphicEl>
                                              <a:dgm id="{48D36EE7-104C-4728-9F36-C2D404CD95E5}"/>
                                            </p:graphicEl>
                                          </p:spTgt>
                                        </p:tgtEl>
                                        <p:attrNameLst>
                                          <p:attrName>style.visibility</p:attrName>
                                        </p:attrNameLst>
                                      </p:cBhvr>
                                      <p:to>
                                        <p:strVal val="visible"/>
                                      </p:to>
                                    </p:set>
                                    <p:animEffect transition="in" filter="wipe(left)">
                                      <p:cBhvr>
                                        <p:cTn id="7" dur="500"/>
                                        <p:tgtEl>
                                          <p:spTgt spid="2">
                                            <p:graphicEl>
                                              <a:dgm id="{48D36EE7-104C-4728-9F36-C2D404CD95E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graphicEl>
                                              <a:dgm id="{3D8E7313-CE0F-4D2D-A34F-8F63791C7F12}"/>
                                            </p:graphicEl>
                                          </p:spTgt>
                                        </p:tgtEl>
                                        <p:attrNameLst>
                                          <p:attrName>style.visibility</p:attrName>
                                        </p:attrNameLst>
                                      </p:cBhvr>
                                      <p:to>
                                        <p:strVal val="visible"/>
                                      </p:to>
                                    </p:set>
                                    <p:animEffect transition="in" filter="wipe(left)">
                                      <p:cBhvr>
                                        <p:cTn id="12" dur="500"/>
                                        <p:tgtEl>
                                          <p:spTgt spid="2">
                                            <p:graphicEl>
                                              <a:dgm id="{3D8E7313-CE0F-4D2D-A34F-8F63791C7F1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graphicEl>
                                              <a:dgm id="{012C2D86-C819-49CF-9D4F-72BE4E6F34DB}"/>
                                            </p:graphicEl>
                                          </p:spTgt>
                                        </p:tgtEl>
                                        <p:attrNameLst>
                                          <p:attrName>style.visibility</p:attrName>
                                        </p:attrNameLst>
                                      </p:cBhvr>
                                      <p:to>
                                        <p:strVal val="visible"/>
                                      </p:to>
                                    </p:set>
                                    <p:animEffect transition="in" filter="wipe(left)">
                                      <p:cBhvr>
                                        <p:cTn id="17" dur="500"/>
                                        <p:tgtEl>
                                          <p:spTgt spid="2">
                                            <p:graphicEl>
                                              <a:dgm id="{012C2D86-C819-49CF-9D4F-72BE4E6F34D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graphicEl>
                                              <a:dgm id="{9D890747-DE53-4089-9359-C06E64D73A55}"/>
                                            </p:graphicEl>
                                          </p:spTgt>
                                        </p:tgtEl>
                                        <p:attrNameLst>
                                          <p:attrName>style.visibility</p:attrName>
                                        </p:attrNameLst>
                                      </p:cBhvr>
                                      <p:to>
                                        <p:strVal val="visible"/>
                                      </p:to>
                                    </p:set>
                                    <p:animEffect transition="in" filter="wipe(left)">
                                      <p:cBhvr>
                                        <p:cTn id="22" dur="500"/>
                                        <p:tgtEl>
                                          <p:spTgt spid="2">
                                            <p:graphicEl>
                                              <a:dgm id="{9D890747-DE53-4089-9359-C06E64D73A5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graphicEl>
                                              <a:dgm id="{B3E08F42-31AD-4528-8836-24A743BB3333}"/>
                                            </p:graphicEl>
                                          </p:spTgt>
                                        </p:tgtEl>
                                        <p:attrNameLst>
                                          <p:attrName>style.visibility</p:attrName>
                                        </p:attrNameLst>
                                      </p:cBhvr>
                                      <p:to>
                                        <p:strVal val="visible"/>
                                      </p:to>
                                    </p:set>
                                    <p:animEffect transition="in" filter="wipe(left)">
                                      <p:cBhvr>
                                        <p:cTn id="27" dur="500"/>
                                        <p:tgtEl>
                                          <p:spTgt spid="2">
                                            <p:graphicEl>
                                              <a:dgm id="{B3E08F42-31AD-4528-8836-24A743BB333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graphicEl>
                                              <a:dgm id="{3ED3197E-A492-4684-9E2B-377BC63BBD51}"/>
                                            </p:graphicEl>
                                          </p:spTgt>
                                        </p:tgtEl>
                                        <p:attrNameLst>
                                          <p:attrName>style.visibility</p:attrName>
                                        </p:attrNameLst>
                                      </p:cBhvr>
                                      <p:to>
                                        <p:strVal val="visible"/>
                                      </p:to>
                                    </p:set>
                                    <p:animEffect transition="in" filter="wipe(left)">
                                      <p:cBhvr>
                                        <p:cTn id="32" dur="500"/>
                                        <p:tgtEl>
                                          <p:spTgt spid="2">
                                            <p:graphicEl>
                                              <a:dgm id="{3ED3197E-A492-4684-9E2B-377BC63BBD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7B71FD1-EBCE-B5E8-D426-109A67A5D255}"/>
              </a:ext>
            </a:extLst>
          </p:cNvPr>
          <p:cNvSpPr/>
          <p:nvPr/>
        </p:nvSpPr>
        <p:spPr>
          <a:xfrm>
            <a:off x="4579678" y="88800"/>
            <a:ext cx="2733675" cy="714375"/>
          </a:xfrm>
          <a:prstGeom prst="rect">
            <a:avLst/>
          </a:prstGeom>
          <a:solidFill>
            <a:schemeClr val="accent5">
              <a:lumMod val="20000"/>
              <a:lumOff val="8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70C0"/>
                </a:solidFill>
                <a:latin typeface="#9Slide03 Cabin Condensed Bold" panose="00000806000000000000" pitchFamily="2" charset="0"/>
              </a:rPr>
              <a:t>DỊCH VỤ</a:t>
            </a:r>
            <a:endParaRPr lang="en-US" sz="2800">
              <a:solidFill>
                <a:srgbClr val="0070C0"/>
              </a:solidFill>
              <a:latin typeface="#9Slide03 Cabin Condensed Bold" panose="00000806000000000000" pitchFamily="2" charset="0"/>
            </a:endParaRPr>
          </a:p>
        </p:txBody>
      </p:sp>
      <p:sp>
        <p:nvSpPr>
          <p:cNvPr id="24" name="Rectangle 23">
            <a:extLst>
              <a:ext uri="{FF2B5EF4-FFF2-40B4-BE49-F238E27FC236}">
                <a16:creationId xmlns:a16="http://schemas.microsoft.com/office/drawing/2014/main" id="{1A7DA861-F077-F9EB-B4C5-15D22D35B61E}"/>
              </a:ext>
            </a:extLst>
          </p:cNvPr>
          <p:cNvSpPr/>
          <p:nvPr/>
        </p:nvSpPr>
        <p:spPr>
          <a:xfrm>
            <a:off x="215576" y="1332395"/>
            <a:ext cx="2733675" cy="468414"/>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6">
                    <a:lumMod val="50000"/>
                  </a:schemeClr>
                </a:solidFill>
                <a:latin typeface="#9Slide03 Cabin Condensed Bold" panose="00000806000000000000" pitchFamily="2" charset="0"/>
              </a:rPr>
              <a:t>Giao thông vận tải</a:t>
            </a:r>
            <a:endParaRPr lang="en-US" sz="2400">
              <a:solidFill>
                <a:schemeClr val="accent6">
                  <a:lumMod val="50000"/>
                </a:schemeClr>
              </a:solidFill>
              <a:latin typeface="#9Slide03 Cabin Condensed Bold" panose="00000806000000000000" pitchFamily="2" charset="0"/>
            </a:endParaRPr>
          </a:p>
        </p:txBody>
      </p:sp>
      <p:sp>
        <p:nvSpPr>
          <p:cNvPr id="25" name="Rectangle 24">
            <a:extLst>
              <a:ext uri="{FF2B5EF4-FFF2-40B4-BE49-F238E27FC236}">
                <a16:creationId xmlns:a16="http://schemas.microsoft.com/office/drawing/2014/main" id="{C6A9B09F-1C7B-AC15-86DE-EF69AE549F35}"/>
              </a:ext>
            </a:extLst>
          </p:cNvPr>
          <p:cNvSpPr/>
          <p:nvPr/>
        </p:nvSpPr>
        <p:spPr>
          <a:xfrm>
            <a:off x="3212842" y="1332395"/>
            <a:ext cx="2254898" cy="468414"/>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6">
                    <a:lumMod val="50000"/>
                  </a:schemeClr>
                </a:solidFill>
                <a:latin typeface="#9Slide03 Cabin Condensed Bold" panose="00000806000000000000" pitchFamily="2" charset="0"/>
              </a:rPr>
              <a:t>Thương mại</a:t>
            </a:r>
            <a:endParaRPr lang="en-US" sz="2400">
              <a:solidFill>
                <a:schemeClr val="accent6">
                  <a:lumMod val="50000"/>
                </a:schemeClr>
              </a:solidFill>
              <a:latin typeface="#9Slide03 Cabin Condensed Bold" panose="00000806000000000000" pitchFamily="2" charset="0"/>
            </a:endParaRPr>
          </a:p>
        </p:txBody>
      </p:sp>
      <p:sp>
        <p:nvSpPr>
          <p:cNvPr id="26" name="Rectangle 25">
            <a:extLst>
              <a:ext uri="{FF2B5EF4-FFF2-40B4-BE49-F238E27FC236}">
                <a16:creationId xmlns:a16="http://schemas.microsoft.com/office/drawing/2014/main" id="{E3F54A7D-5491-8970-FF14-7B52BE0BA318}"/>
              </a:ext>
            </a:extLst>
          </p:cNvPr>
          <p:cNvSpPr/>
          <p:nvPr/>
        </p:nvSpPr>
        <p:spPr>
          <a:xfrm>
            <a:off x="5715583" y="1327000"/>
            <a:ext cx="2547841" cy="468414"/>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6">
                    <a:lumMod val="50000"/>
                  </a:schemeClr>
                </a:solidFill>
                <a:latin typeface="#9Slide03 Cabin Condensed Bold" panose="00000806000000000000" pitchFamily="2" charset="0"/>
              </a:rPr>
              <a:t>Du lịch</a:t>
            </a:r>
            <a:endParaRPr lang="en-US" sz="2400">
              <a:solidFill>
                <a:schemeClr val="accent6">
                  <a:lumMod val="50000"/>
                </a:schemeClr>
              </a:solidFill>
              <a:latin typeface="#9Slide03 Cabin Condensed Bold" panose="00000806000000000000" pitchFamily="2" charset="0"/>
            </a:endParaRPr>
          </a:p>
        </p:txBody>
      </p:sp>
      <p:sp>
        <p:nvSpPr>
          <p:cNvPr id="27" name="Rectangle 26">
            <a:extLst>
              <a:ext uri="{FF2B5EF4-FFF2-40B4-BE49-F238E27FC236}">
                <a16:creationId xmlns:a16="http://schemas.microsoft.com/office/drawing/2014/main" id="{332E2A63-B3F9-635B-49BC-985DD89E2AB7}"/>
              </a:ext>
            </a:extLst>
          </p:cNvPr>
          <p:cNvSpPr/>
          <p:nvPr/>
        </p:nvSpPr>
        <p:spPr>
          <a:xfrm>
            <a:off x="8711295" y="1321605"/>
            <a:ext cx="3226254" cy="468414"/>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accent6">
                    <a:lumMod val="50000"/>
                  </a:schemeClr>
                </a:solidFill>
                <a:latin typeface="#9Slide03 Cabin Condensed Bold" panose="00000806000000000000" pitchFamily="2" charset="0"/>
              </a:rPr>
              <a:t>Tài chính - ngân hàng</a:t>
            </a:r>
          </a:p>
        </p:txBody>
      </p:sp>
      <p:sp>
        <p:nvSpPr>
          <p:cNvPr id="28" name="Rectangle 27">
            <a:extLst>
              <a:ext uri="{FF2B5EF4-FFF2-40B4-BE49-F238E27FC236}">
                <a16:creationId xmlns:a16="http://schemas.microsoft.com/office/drawing/2014/main" id="{2FD54AD3-3571-2BC5-5DF8-FF904BAE6084}"/>
              </a:ext>
            </a:extLst>
          </p:cNvPr>
          <p:cNvSpPr/>
          <p:nvPr/>
        </p:nvSpPr>
        <p:spPr>
          <a:xfrm>
            <a:off x="215576" y="2237887"/>
            <a:ext cx="2733675" cy="442417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lumMod val="50000"/>
                </a:schemeClr>
              </a:solidFill>
              <a:latin typeface="#9Slide03 Cabin Condensed Bold" panose="00000806000000000000" pitchFamily="2" charset="0"/>
            </a:endParaRPr>
          </a:p>
        </p:txBody>
      </p:sp>
      <p:sp>
        <p:nvSpPr>
          <p:cNvPr id="29" name="Rectangle 28">
            <a:extLst>
              <a:ext uri="{FF2B5EF4-FFF2-40B4-BE49-F238E27FC236}">
                <a16:creationId xmlns:a16="http://schemas.microsoft.com/office/drawing/2014/main" id="{3B693447-A04E-147A-905B-EEEE5ABE5C04}"/>
              </a:ext>
            </a:extLst>
          </p:cNvPr>
          <p:cNvSpPr/>
          <p:nvPr/>
        </p:nvSpPr>
        <p:spPr>
          <a:xfrm>
            <a:off x="3212841" y="2237887"/>
            <a:ext cx="2239135" cy="442417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lumMod val="50000"/>
                </a:schemeClr>
              </a:solidFill>
              <a:latin typeface="#9Slide03 Cabin Condensed Bold" panose="00000806000000000000" pitchFamily="2" charset="0"/>
            </a:endParaRPr>
          </a:p>
        </p:txBody>
      </p:sp>
      <p:sp>
        <p:nvSpPr>
          <p:cNvPr id="30" name="Rectangle 29">
            <a:extLst>
              <a:ext uri="{FF2B5EF4-FFF2-40B4-BE49-F238E27FC236}">
                <a16:creationId xmlns:a16="http://schemas.microsoft.com/office/drawing/2014/main" id="{E1D94C77-EFE2-3CFB-270D-572EA9731F9E}"/>
              </a:ext>
            </a:extLst>
          </p:cNvPr>
          <p:cNvSpPr/>
          <p:nvPr/>
        </p:nvSpPr>
        <p:spPr>
          <a:xfrm>
            <a:off x="5715583" y="2232492"/>
            <a:ext cx="2547841" cy="442417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lumMod val="50000"/>
                </a:schemeClr>
              </a:solidFill>
              <a:latin typeface="#9Slide03 Cabin Condensed Bold" panose="00000806000000000000" pitchFamily="2" charset="0"/>
            </a:endParaRPr>
          </a:p>
        </p:txBody>
      </p:sp>
      <p:sp>
        <p:nvSpPr>
          <p:cNvPr id="31" name="Rectangle 30">
            <a:extLst>
              <a:ext uri="{FF2B5EF4-FFF2-40B4-BE49-F238E27FC236}">
                <a16:creationId xmlns:a16="http://schemas.microsoft.com/office/drawing/2014/main" id="{8C02CCAA-A0C6-0315-98F0-7462D29428C5}"/>
              </a:ext>
            </a:extLst>
          </p:cNvPr>
          <p:cNvSpPr/>
          <p:nvPr/>
        </p:nvSpPr>
        <p:spPr>
          <a:xfrm>
            <a:off x="8714793" y="2237887"/>
            <a:ext cx="3226254" cy="442417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6">
                  <a:lumMod val="50000"/>
                </a:schemeClr>
              </a:solidFill>
              <a:latin typeface="#9Slide03 Cabin Condensed Bold" panose="00000806000000000000" pitchFamily="2" charset="0"/>
            </a:endParaRPr>
          </a:p>
        </p:txBody>
      </p:sp>
      <p:cxnSp>
        <p:nvCxnSpPr>
          <p:cNvPr id="32" name="Straight Arrow Connector 31">
            <a:extLst>
              <a:ext uri="{FF2B5EF4-FFF2-40B4-BE49-F238E27FC236}">
                <a16:creationId xmlns:a16="http://schemas.microsoft.com/office/drawing/2014/main" id="{D796D739-C3A2-CD43-8897-4A0C9A59C82E}"/>
              </a:ext>
            </a:extLst>
          </p:cNvPr>
          <p:cNvCxnSpPr>
            <a:stCxn id="23" idx="2"/>
            <a:endCxn id="24" idx="0"/>
          </p:cNvCxnSpPr>
          <p:nvPr/>
        </p:nvCxnSpPr>
        <p:spPr>
          <a:xfrm flipH="1">
            <a:off x="1582414" y="803175"/>
            <a:ext cx="4364102" cy="52922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4BD664-208B-730D-1C68-D8F17BA4BA68}"/>
              </a:ext>
            </a:extLst>
          </p:cNvPr>
          <p:cNvCxnSpPr>
            <a:cxnSpLocks/>
            <a:stCxn id="23" idx="2"/>
            <a:endCxn id="25" idx="0"/>
          </p:cNvCxnSpPr>
          <p:nvPr/>
        </p:nvCxnSpPr>
        <p:spPr>
          <a:xfrm flipH="1">
            <a:off x="4340291" y="803175"/>
            <a:ext cx="1606225" cy="52922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B192E9F-6C2C-D967-A012-8025D344752E}"/>
              </a:ext>
            </a:extLst>
          </p:cNvPr>
          <p:cNvCxnSpPr>
            <a:cxnSpLocks/>
            <a:stCxn id="23" idx="2"/>
            <a:endCxn id="26" idx="0"/>
          </p:cNvCxnSpPr>
          <p:nvPr/>
        </p:nvCxnSpPr>
        <p:spPr>
          <a:xfrm>
            <a:off x="5946516" y="803175"/>
            <a:ext cx="1042988" cy="52382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C11648D-F770-4E02-F013-2ED6F7C22D5D}"/>
              </a:ext>
            </a:extLst>
          </p:cNvPr>
          <p:cNvCxnSpPr>
            <a:cxnSpLocks/>
            <a:stCxn id="23" idx="2"/>
            <a:endCxn id="27" idx="0"/>
          </p:cNvCxnSpPr>
          <p:nvPr/>
        </p:nvCxnSpPr>
        <p:spPr>
          <a:xfrm>
            <a:off x="5946516" y="803175"/>
            <a:ext cx="4377906" cy="518430"/>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B6EADC7-9E6A-57E8-E12C-7D56D210F455}"/>
              </a:ext>
            </a:extLst>
          </p:cNvPr>
          <p:cNvCxnSpPr>
            <a:cxnSpLocks/>
            <a:stCxn id="24" idx="2"/>
            <a:endCxn id="28" idx="0"/>
          </p:cNvCxnSpPr>
          <p:nvPr/>
        </p:nvCxnSpPr>
        <p:spPr>
          <a:xfrm>
            <a:off x="1582414" y="1800809"/>
            <a:ext cx="0" cy="43707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838D9F3-AC76-120A-00B3-D07EBFF85825}"/>
              </a:ext>
            </a:extLst>
          </p:cNvPr>
          <p:cNvCxnSpPr>
            <a:cxnSpLocks/>
            <a:stCxn id="25" idx="2"/>
            <a:endCxn id="41" idx="0"/>
          </p:cNvCxnSpPr>
          <p:nvPr/>
        </p:nvCxnSpPr>
        <p:spPr>
          <a:xfrm flipH="1">
            <a:off x="4324544" y="1800809"/>
            <a:ext cx="15747" cy="43707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9B45E2A-A18F-47F2-EEA6-86FEC97C2A57}"/>
              </a:ext>
            </a:extLst>
          </p:cNvPr>
          <p:cNvCxnSpPr>
            <a:cxnSpLocks/>
          </p:cNvCxnSpPr>
          <p:nvPr/>
        </p:nvCxnSpPr>
        <p:spPr>
          <a:xfrm flipH="1">
            <a:off x="7216936" y="1790019"/>
            <a:ext cx="1" cy="43707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C786BB-ED7E-9880-87EE-BC901087802C}"/>
              </a:ext>
            </a:extLst>
          </p:cNvPr>
          <p:cNvCxnSpPr>
            <a:cxnSpLocks/>
          </p:cNvCxnSpPr>
          <p:nvPr/>
        </p:nvCxnSpPr>
        <p:spPr>
          <a:xfrm flipH="1">
            <a:off x="10570711" y="1795414"/>
            <a:ext cx="1" cy="43707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453B053-5C1B-CA47-044B-6C1220DC20BB}"/>
              </a:ext>
            </a:extLst>
          </p:cNvPr>
          <p:cNvSpPr txBox="1"/>
          <p:nvPr/>
        </p:nvSpPr>
        <p:spPr>
          <a:xfrm>
            <a:off x="178446" y="2232492"/>
            <a:ext cx="2751364" cy="4524315"/>
          </a:xfrm>
          <a:prstGeom prst="rect">
            <a:avLst/>
          </a:prstGeom>
          <a:noFill/>
        </p:spPr>
        <p:txBody>
          <a:bodyPr wrap="square" rtlCol="0">
            <a:spAutoFit/>
          </a:bodyPr>
          <a:lstStyle/>
          <a:p>
            <a:pPr algn="just"/>
            <a:r>
              <a:rPr lang="vi-VN">
                <a:solidFill>
                  <a:schemeClr val="accent6">
                    <a:lumMod val="50000"/>
                  </a:schemeClr>
                </a:solidFill>
                <a:latin typeface="#9Slide03 Cabin Condensed Bold" panose="00000806000000000000" pitchFamily="2" charset="0"/>
              </a:rPr>
              <a:t>- Phát triển khá hoàn thiện, gồm nhiều loại hình khác nhau.</a:t>
            </a:r>
          </a:p>
          <a:p>
            <a:pPr algn="just"/>
            <a:r>
              <a:rPr lang="vi-VN">
                <a:solidFill>
                  <a:schemeClr val="accent6">
                    <a:lumMod val="50000"/>
                  </a:schemeClr>
                </a:solidFill>
                <a:latin typeface="#9Slide03 Cabin Condensed Bold" panose="00000806000000000000" pitchFamily="2" charset="0"/>
              </a:rPr>
              <a:t>- Đường bộ: quốc lộ 1, quốc lộ 5, quốc lộ 18, các tuyến cao tốc Hà Nội-Hải Phòng, Hạ Long-Vân Đồn</a:t>
            </a:r>
          </a:p>
          <a:p>
            <a:pPr algn="just"/>
            <a:r>
              <a:rPr lang="vi-VN">
                <a:solidFill>
                  <a:schemeClr val="accent6">
                    <a:lumMod val="50000"/>
                  </a:schemeClr>
                </a:solidFill>
                <a:latin typeface="#9Slide03 Cabin Condensed Bold" panose="00000806000000000000" pitchFamily="2" charset="0"/>
              </a:rPr>
              <a:t>- Đường sắt: hội tụ các tuyến đường sắt quốc gia. Đường sắt đô thị phát triển</a:t>
            </a:r>
          </a:p>
          <a:p>
            <a:pPr algn="just"/>
            <a:r>
              <a:rPr lang="vi-VN">
                <a:solidFill>
                  <a:schemeClr val="accent6">
                    <a:lumMod val="50000"/>
                  </a:schemeClr>
                </a:solidFill>
                <a:latin typeface="#9Slide03 Cabin Condensed Bold" panose="00000806000000000000" pitchFamily="2" charset="0"/>
              </a:rPr>
              <a:t>-  Đường biển quan trọng nhất là Hải Phòng</a:t>
            </a:r>
          </a:p>
          <a:p>
            <a:pPr algn="just"/>
            <a:r>
              <a:rPr lang="vi-VN">
                <a:solidFill>
                  <a:schemeClr val="accent6">
                    <a:lumMod val="50000"/>
                  </a:schemeClr>
                </a:solidFill>
                <a:latin typeface="#9Slide03 Cabin Condensed Bold" panose="00000806000000000000" pitchFamily="2" charset="0"/>
              </a:rPr>
              <a:t>- Đường hàng không: Nội Bài,  Cát Bi, Vân Đồn</a:t>
            </a:r>
          </a:p>
          <a:p>
            <a:pPr algn="just"/>
            <a:r>
              <a:rPr lang="vi-VN">
                <a:solidFill>
                  <a:schemeClr val="accent6">
                    <a:lumMod val="50000"/>
                  </a:schemeClr>
                </a:solidFill>
                <a:latin typeface="#9Slide03 Cabin Condensed Bold" panose="00000806000000000000" pitchFamily="2" charset="0"/>
              </a:rPr>
              <a:t>- Khối lượng hàng hóa và hành khách tăng liên tục</a:t>
            </a:r>
          </a:p>
        </p:txBody>
      </p:sp>
      <p:sp>
        <p:nvSpPr>
          <p:cNvPr id="41" name="TextBox 40">
            <a:extLst>
              <a:ext uri="{FF2B5EF4-FFF2-40B4-BE49-F238E27FC236}">
                <a16:creationId xmlns:a16="http://schemas.microsoft.com/office/drawing/2014/main" id="{A76C2B63-33D0-08CE-B364-A53E312A175E}"/>
              </a:ext>
            </a:extLst>
          </p:cNvPr>
          <p:cNvSpPr txBox="1"/>
          <p:nvPr/>
        </p:nvSpPr>
        <p:spPr>
          <a:xfrm>
            <a:off x="3197095" y="2237887"/>
            <a:ext cx="2254897" cy="4247317"/>
          </a:xfrm>
          <a:prstGeom prst="rect">
            <a:avLst/>
          </a:prstGeom>
          <a:noFill/>
        </p:spPr>
        <p:txBody>
          <a:bodyPr wrap="square" rtlCol="0">
            <a:spAutoFit/>
          </a:bodyPr>
          <a:lstStyle/>
          <a:p>
            <a:pPr algn="just"/>
            <a:r>
              <a:rPr lang="vi-VN">
                <a:solidFill>
                  <a:schemeClr val="accent6">
                    <a:lumMod val="50000"/>
                  </a:schemeClr>
                </a:solidFill>
                <a:latin typeface="#9Slide03 Cabin Condensed Bold" panose="00000806000000000000" pitchFamily="2" charset="0"/>
              </a:rPr>
              <a:t>- Nội thương phát triển mạnh nhằm đáp ứng nhu cầu sản xuất và tiêu dùng</a:t>
            </a:r>
          </a:p>
          <a:p>
            <a:pPr algn="just"/>
            <a:r>
              <a:rPr lang="vi-VN">
                <a:solidFill>
                  <a:schemeClr val="accent6">
                    <a:lumMod val="50000"/>
                  </a:schemeClr>
                </a:solidFill>
                <a:latin typeface="#9Slide03 Cabin Condensed Bold" panose="00000806000000000000" pitchFamily="2" charset="0"/>
              </a:rPr>
              <a:t>+ Tổng mức bán lẻ hàng hóa và dịch vụ tăng nhanh</a:t>
            </a:r>
          </a:p>
          <a:p>
            <a:pPr algn="just"/>
            <a:r>
              <a:rPr lang="vi-VN">
                <a:solidFill>
                  <a:schemeClr val="accent6">
                    <a:lumMod val="50000"/>
                  </a:schemeClr>
                </a:solidFill>
                <a:latin typeface="#9Slide03 Cabin Condensed Bold" panose="00000806000000000000" pitchFamily="2" charset="0"/>
              </a:rPr>
              <a:t>+ Hà Nội là trung tâm thương mại lớn nhất vùng</a:t>
            </a:r>
          </a:p>
          <a:p>
            <a:pPr algn="just"/>
            <a:r>
              <a:rPr lang="vi-VN">
                <a:solidFill>
                  <a:schemeClr val="accent6">
                    <a:lumMod val="50000"/>
                  </a:schemeClr>
                </a:solidFill>
                <a:latin typeface="#9Slide03 Cabin Condensed Bold" panose="00000806000000000000" pitchFamily="2" charset="0"/>
              </a:rPr>
              <a:t>- Ngoại thương phát triển nhanh.</a:t>
            </a:r>
          </a:p>
          <a:p>
            <a:pPr algn="just"/>
            <a:r>
              <a:rPr lang="vi-VN">
                <a:solidFill>
                  <a:schemeClr val="accent6">
                    <a:lumMod val="50000"/>
                  </a:schemeClr>
                </a:solidFill>
                <a:latin typeface="#9Slide03 Cabin Condensed Bold" panose="00000806000000000000" pitchFamily="2" charset="0"/>
              </a:rPr>
              <a:t>+ Giá trị xuất khẩu tăng nhanh và chiếm khoảng 1/3 cả nước</a:t>
            </a:r>
          </a:p>
        </p:txBody>
      </p:sp>
      <p:sp>
        <p:nvSpPr>
          <p:cNvPr id="42" name="TextBox 41">
            <a:extLst>
              <a:ext uri="{FF2B5EF4-FFF2-40B4-BE49-F238E27FC236}">
                <a16:creationId xmlns:a16="http://schemas.microsoft.com/office/drawing/2014/main" id="{E91172FB-181A-09A9-BCD5-A93BA2C84289}"/>
              </a:ext>
            </a:extLst>
          </p:cNvPr>
          <p:cNvSpPr txBox="1"/>
          <p:nvPr/>
        </p:nvSpPr>
        <p:spPr>
          <a:xfrm>
            <a:off x="5719080" y="2232492"/>
            <a:ext cx="2547841" cy="3970318"/>
          </a:xfrm>
          <a:prstGeom prst="rect">
            <a:avLst/>
          </a:prstGeom>
          <a:noFill/>
        </p:spPr>
        <p:txBody>
          <a:bodyPr wrap="square" rtlCol="0">
            <a:spAutoFit/>
          </a:bodyPr>
          <a:lstStyle/>
          <a:p>
            <a:pPr algn="just"/>
            <a:r>
              <a:rPr lang="vi-VN">
                <a:solidFill>
                  <a:schemeClr val="accent6">
                    <a:lumMod val="50000"/>
                  </a:schemeClr>
                </a:solidFill>
                <a:latin typeface="#9Slide03 Cabin Condensed Bold" panose="00000806000000000000" pitchFamily="2" charset="0"/>
              </a:rPr>
              <a:t>- Ngành kinh tế thế mạnh</a:t>
            </a:r>
          </a:p>
          <a:p>
            <a:pPr algn="just"/>
            <a:r>
              <a:rPr lang="vi-VN">
                <a:solidFill>
                  <a:schemeClr val="accent6">
                    <a:lumMod val="50000"/>
                  </a:schemeClr>
                </a:solidFill>
                <a:latin typeface="#9Slide03 Cabin Condensed Bold" panose="00000806000000000000" pitchFamily="2" charset="0"/>
              </a:rPr>
              <a:t>- Phát triển dựa trên nguồn tài nguyên du lịch tự nhiên và văn hóa phong phú.</a:t>
            </a:r>
          </a:p>
          <a:p>
            <a:pPr algn="just"/>
            <a:r>
              <a:rPr lang="vi-VN">
                <a:solidFill>
                  <a:schemeClr val="accent6">
                    <a:lumMod val="50000"/>
                  </a:schemeClr>
                </a:solidFill>
                <a:latin typeface="#9Slide03 Cabin Condensed Bold" panose="00000806000000000000" pitchFamily="2" charset="0"/>
              </a:rPr>
              <a:t>- Các sản phẩm đặc trưng của vùng là du lịch văn hóa, du lịch lễ hội, du lịch làng nghề, du lịch sinh thái, nghỉ dưỡng,  du lịch biển đảo</a:t>
            </a:r>
          </a:p>
          <a:p>
            <a:pPr algn="just"/>
            <a:r>
              <a:rPr lang="vi-VN">
                <a:solidFill>
                  <a:schemeClr val="accent6">
                    <a:lumMod val="50000"/>
                  </a:schemeClr>
                </a:solidFill>
                <a:latin typeface="#9Slide03 Cabin Condensed Bold" panose="00000806000000000000" pitchFamily="2" charset="0"/>
              </a:rPr>
              <a:t>- Doanh thu du lịch lữ hanh cả vung tăng nhanh.</a:t>
            </a:r>
          </a:p>
          <a:p>
            <a:pPr algn="just"/>
            <a:r>
              <a:rPr lang="vi-VN">
                <a:solidFill>
                  <a:schemeClr val="accent6">
                    <a:lumMod val="50000"/>
                  </a:schemeClr>
                </a:solidFill>
                <a:latin typeface="#9Slide03 Cabin Condensed Bold" panose="00000806000000000000" pitchFamily="2" charset="0"/>
              </a:rPr>
              <a:t>- Các địa bàn trọng điểm du lịch: Hà Nội, Quảng Ninh – Hải Phòng, Ninh Bình</a:t>
            </a:r>
            <a:endParaRPr lang="en-US">
              <a:solidFill>
                <a:schemeClr val="accent6">
                  <a:lumMod val="50000"/>
                </a:schemeClr>
              </a:solidFill>
              <a:latin typeface="#9Slide03 Cabin Condensed Bold" panose="00000806000000000000" pitchFamily="2" charset="0"/>
            </a:endParaRPr>
          </a:p>
        </p:txBody>
      </p:sp>
      <p:sp>
        <p:nvSpPr>
          <p:cNvPr id="43" name="TextBox 42">
            <a:extLst>
              <a:ext uri="{FF2B5EF4-FFF2-40B4-BE49-F238E27FC236}">
                <a16:creationId xmlns:a16="http://schemas.microsoft.com/office/drawing/2014/main" id="{E404C94C-927F-6088-2F0E-9EA99AE827B1}"/>
              </a:ext>
            </a:extLst>
          </p:cNvPr>
          <p:cNvSpPr txBox="1"/>
          <p:nvPr/>
        </p:nvSpPr>
        <p:spPr>
          <a:xfrm>
            <a:off x="8719844" y="2237887"/>
            <a:ext cx="3226254" cy="4247317"/>
          </a:xfrm>
          <a:prstGeom prst="rect">
            <a:avLst/>
          </a:prstGeom>
          <a:noFill/>
        </p:spPr>
        <p:txBody>
          <a:bodyPr wrap="square" rtlCol="0">
            <a:spAutoFit/>
          </a:bodyPr>
          <a:lstStyle/>
          <a:p>
            <a:pPr algn="just"/>
            <a:r>
              <a:rPr lang="vi-VN">
                <a:solidFill>
                  <a:schemeClr val="accent6">
                    <a:lumMod val="50000"/>
                  </a:schemeClr>
                </a:solidFill>
                <a:latin typeface="#9Slide03 Cabin Condensed Bold" panose="00000806000000000000" pitchFamily="2" charset="0"/>
              </a:rPr>
              <a:t>- Các hoạt động tài chính, ngân hàng phát triển mạnh và rộng khắp</a:t>
            </a:r>
          </a:p>
          <a:p>
            <a:pPr algn="just"/>
            <a:r>
              <a:rPr lang="vi-VN">
                <a:solidFill>
                  <a:schemeClr val="accent6">
                    <a:lumMod val="50000"/>
                  </a:schemeClr>
                </a:solidFill>
                <a:latin typeface="#9Slide03 Cabin Condensed Bold" panose="00000806000000000000" pitchFamily="2" charset="0"/>
              </a:rPr>
              <a:t>- Đ</a:t>
            </a:r>
            <a:r>
              <a:rPr lang="en-US">
                <a:solidFill>
                  <a:schemeClr val="accent6">
                    <a:lumMod val="50000"/>
                  </a:schemeClr>
                </a:solidFill>
                <a:latin typeface="#9Slide03 Cabin Condensed Bold" panose="00000806000000000000" pitchFamily="2" charset="0"/>
              </a:rPr>
              <a:t>ẩy mạnh phát triển dịch vụ ngân hàng hiện </a:t>
            </a:r>
            <a:r>
              <a:rPr lang="vi-VN">
                <a:solidFill>
                  <a:schemeClr val="accent6">
                    <a:lumMod val="50000"/>
                  </a:schemeClr>
                </a:solidFill>
                <a:latin typeface="#9Slide03 Cabin Condensed Bold" panose="00000806000000000000" pitchFamily="2" charset="0"/>
              </a:rPr>
              <a:t>đại.</a:t>
            </a:r>
          </a:p>
          <a:p>
            <a:pPr algn="just"/>
            <a:r>
              <a:rPr lang="vi-VN">
                <a:solidFill>
                  <a:schemeClr val="accent6">
                    <a:lumMod val="50000"/>
                  </a:schemeClr>
                </a:solidFill>
                <a:latin typeface="#9Slide03 Cabin Condensed Bold" panose="00000806000000000000" pitchFamily="2" charset="0"/>
              </a:rPr>
              <a:t>- Các ngành dịch vụ khác cũng đang phát triển mạnh và được chú trọng đầu tư theo hướng hiện đại</a:t>
            </a:r>
          </a:p>
          <a:p>
            <a:pPr algn="just"/>
            <a:r>
              <a:rPr lang="vi-VN">
                <a:solidFill>
                  <a:schemeClr val="accent6">
                    <a:lumMod val="50000"/>
                  </a:schemeClr>
                </a:solidFill>
                <a:latin typeface="#9Slide03 Cabin Condensed Bold" panose="00000806000000000000" pitchFamily="2" charset="0"/>
              </a:rPr>
              <a:t>- Tập trung phát triển các ngành dịch vụ như logistics, viễn thông, y tế chuyên sâu</a:t>
            </a:r>
          </a:p>
          <a:p>
            <a:pPr algn="just"/>
            <a:r>
              <a:rPr lang="vi-VN">
                <a:solidFill>
                  <a:schemeClr val="accent6">
                    <a:lumMod val="50000"/>
                  </a:schemeClr>
                </a:solidFill>
                <a:latin typeface="#9Slide03 Cabin Condensed Bold" panose="00000806000000000000" pitchFamily="2" charset="0"/>
              </a:rPr>
              <a:t>- Phát huy vai trò trung tâm đào tạo nguồn lao động chất lượng cao dẫn đầu cả nước</a:t>
            </a:r>
          </a:p>
          <a:p>
            <a:pPr algn="just"/>
            <a:r>
              <a:rPr lang="vi-VN">
                <a:solidFill>
                  <a:schemeClr val="accent6">
                    <a:lumMod val="50000"/>
                  </a:schemeClr>
                </a:solidFill>
                <a:latin typeface="#9Slide03 Cabin Condensed Bold" panose="00000806000000000000" pitchFamily="2" charset="0"/>
              </a:rPr>
              <a:t>- Phát triển du lịch trở thành ngành kinh tế mũi nhọn</a:t>
            </a:r>
            <a:endParaRPr lang="en-US">
              <a:solidFill>
                <a:schemeClr val="accent6">
                  <a:lumMod val="50000"/>
                </a:schemeClr>
              </a:solidFill>
              <a:latin typeface="#9Slide03 Cabin Condensed Bold" panose="00000806000000000000" pitchFamily="2" charset="0"/>
            </a:endParaRPr>
          </a:p>
        </p:txBody>
      </p:sp>
      <p:grpSp>
        <p:nvGrpSpPr>
          <p:cNvPr id="44" name="Nhóm 1">
            <a:extLst>
              <a:ext uri="{FF2B5EF4-FFF2-40B4-BE49-F238E27FC236}">
                <a16:creationId xmlns:a16="http://schemas.microsoft.com/office/drawing/2014/main" id="{9AD977E5-1BC9-5C16-7B17-218F59D1E9EE}"/>
              </a:ext>
            </a:extLst>
          </p:cNvPr>
          <p:cNvGrpSpPr/>
          <p:nvPr/>
        </p:nvGrpSpPr>
        <p:grpSpPr>
          <a:xfrm>
            <a:off x="-14068" y="27728"/>
            <a:ext cx="12206068" cy="6858000"/>
            <a:chOff x="-14068" y="0"/>
            <a:chExt cx="12206068" cy="6858000"/>
          </a:xfrm>
        </p:grpSpPr>
        <p:grpSp>
          <p:nvGrpSpPr>
            <p:cNvPr id="45" name="Nhóm 2">
              <a:extLst>
                <a:ext uri="{FF2B5EF4-FFF2-40B4-BE49-F238E27FC236}">
                  <a16:creationId xmlns:a16="http://schemas.microsoft.com/office/drawing/2014/main" id="{826F030E-3DFA-66BA-E649-0A3051FBD16A}"/>
                </a:ext>
              </a:extLst>
            </p:cNvPr>
            <p:cNvGrpSpPr/>
            <p:nvPr/>
          </p:nvGrpSpPr>
          <p:grpSpPr>
            <a:xfrm>
              <a:off x="-14068" y="0"/>
              <a:ext cx="12206068" cy="6858000"/>
              <a:chOff x="-14068" y="0"/>
              <a:chExt cx="12206068" cy="6858000"/>
            </a:xfrm>
          </p:grpSpPr>
          <p:cxnSp>
            <p:nvCxnSpPr>
              <p:cNvPr id="47" name="Đường nối Thẳng 4">
                <a:extLst>
                  <a:ext uri="{FF2B5EF4-FFF2-40B4-BE49-F238E27FC236}">
                    <a16:creationId xmlns:a16="http://schemas.microsoft.com/office/drawing/2014/main" id="{ED24997F-814F-FC8C-9057-06926A8E700B}"/>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48" name="Đường nối Thẳng 5">
                <a:extLst>
                  <a:ext uri="{FF2B5EF4-FFF2-40B4-BE49-F238E27FC236}">
                    <a16:creationId xmlns:a16="http://schemas.microsoft.com/office/drawing/2014/main" id="{8ECDB496-4403-826A-ECD6-522D10B88CDA}"/>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49" name="Đường nối Thẳng 6">
                <a:extLst>
                  <a:ext uri="{FF2B5EF4-FFF2-40B4-BE49-F238E27FC236}">
                    <a16:creationId xmlns:a16="http://schemas.microsoft.com/office/drawing/2014/main" id="{9EC0F1B6-1824-BE25-30BF-9170E878837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6" name="Đường nối Thẳng 3">
              <a:extLst>
                <a:ext uri="{FF2B5EF4-FFF2-40B4-BE49-F238E27FC236}">
                  <a16:creationId xmlns:a16="http://schemas.microsoft.com/office/drawing/2014/main" id="{BD2AF090-5E93-598C-BC97-3CA2B3B6CB1A}"/>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733791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wipe(left)">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wipe(left)">
                                      <p:cBhvr>
                                        <p:cTn id="17" dur="5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
                                            <p:txEl>
                                              <p:pRg st="3" end="3"/>
                                            </p:txEl>
                                          </p:spTgt>
                                        </p:tgtEl>
                                        <p:attrNameLst>
                                          <p:attrName>style.visibility</p:attrName>
                                        </p:attrNameLst>
                                      </p:cBhvr>
                                      <p:to>
                                        <p:strVal val="visible"/>
                                      </p:to>
                                    </p:set>
                                    <p:animEffect transition="in" filter="wipe(left)">
                                      <p:cBhvr>
                                        <p:cTn id="22" dur="500"/>
                                        <p:tgtEl>
                                          <p:spTgt spid="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xEl>
                                              <p:pRg st="4" end="4"/>
                                            </p:txEl>
                                          </p:spTgt>
                                        </p:tgtEl>
                                        <p:attrNameLst>
                                          <p:attrName>style.visibility</p:attrName>
                                        </p:attrNameLst>
                                      </p:cBhvr>
                                      <p:to>
                                        <p:strVal val="visible"/>
                                      </p:to>
                                    </p:set>
                                    <p:animEffect transition="in" filter="wipe(left)">
                                      <p:cBhvr>
                                        <p:cTn id="27" dur="500"/>
                                        <p:tgtEl>
                                          <p:spTgt spid="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xEl>
                                              <p:pRg st="5" end="5"/>
                                            </p:txEl>
                                          </p:spTgt>
                                        </p:tgtEl>
                                        <p:attrNameLst>
                                          <p:attrName>style.visibility</p:attrName>
                                        </p:attrNameLst>
                                      </p:cBhvr>
                                      <p:to>
                                        <p:strVal val="visible"/>
                                      </p:to>
                                    </p:set>
                                    <p:animEffect transition="in" filter="wipe(left)">
                                      <p:cBhvr>
                                        <p:cTn id="32" dur="500"/>
                                        <p:tgtEl>
                                          <p:spTgt spid="4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
                                            <p:txEl>
                                              <p:pRg st="0" end="0"/>
                                            </p:txEl>
                                          </p:spTgt>
                                        </p:tgtEl>
                                        <p:attrNameLst>
                                          <p:attrName>style.visibility</p:attrName>
                                        </p:attrNameLst>
                                      </p:cBhvr>
                                      <p:to>
                                        <p:strVal val="visible"/>
                                      </p:to>
                                    </p:set>
                                    <p:animEffect transition="in" filter="wipe(left)">
                                      <p:cBhvr>
                                        <p:cTn id="37" dur="500"/>
                                        <p:tgtEl>
                                          <p:spTgt spid="4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xEl>
                                              <p:pRg st="1" end="1"/>
                                            </p:txEl>
                                          </p:spTgt>
                                        </p:tgtEl>
                                        <p:attrNameLst>
                                          <p:attrName>style.visibility</p:attrName>
                                        </p:attrNameLst>
                                      </p:cBhvr>
                                      <p:to>
                                        <p:strVal val="visible"/>
                                      </p:to>
                                    </p:set>
                                    <p:animEffect transition="in" filter="wipe(left)">
                                      <p:cBhvr>
                                        <p:cTn id="42" dur="500"/>
                                        <p:tgtEl>
                                          <p:spTgt spid="4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1">
                                            <p:txEl>
                                              <p:pRg st="2" end="2"/>
                                            </p:txEl>
                                          </p:spTgt>
                                        </p:tgtEl>
                                        <p:attrNameLst>
                                          <p:attrName>style.visibility</p:attrName>
                                        </p:attrNameLst>
                                      </p:cBhvr>
                                      <p:to>
                                        <p:strVal val="visible"/>
                                      </p:to>
                                    </p:set>
                                    <p:animEffect transition="in" filter="wipe(left)">
                                      <p:cBhvr>
                                        <p:cTn id="47" dur="500"/>
                                        <p:tgtEl>
                                          <p:spTgt spid="4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1">
                                            <p:txEl>
                                              <p:pRg st="3" end="3"/>
                                            </p:txEl>
                                          </p:spTgt>
                                        </p:tgtEl>
                                        <p:attrNameLst>
                                          <p:attrName>style.visibility</p:attrName>
                                        </p:attrNameLst>
                                      </p:cBhvr>
                                      <p:to>
                                        <p:strVal val="visible"/>
                                      </p:to>
                                    </p:set>
                                    <p:animEffect transition="in" filter="wipe(left)">
                                      <p:cBhvr>
                                        <p:cTn id="52" dur="500"/>
                                        <p:tgtEl>
                                          <p:spTgt spid="4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1">
                                            <p:txEl>
                                              <p:pRg st="4" end="4"/>
                                            </p:txEl>
                                          </p:spTgt>
                                        </p:tgtEl>
                                        <p:attrNameLst>
                                          <p:attrName>style.visibility</p:attrName>
                                        </p:attrNameLst>
                                      </p:cBhvr>
                                      <p:to>
                                        <p:strVal val="visible"/>
                                      </p:to>
                                    </p:set>
                                    <p:animEffect transition="in" filter="wipe(left)">
                                      <p:cBhvr>
                                        <p:cTn id="57" dur="500"/>
                                        <p:tgtEl>
                                          <p:spTgt spid="41">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2">
                                            <p:txEl>
                                              <p:pRg st="0" end="0"/>
                                            </p:txEl>
                                          </p:spTgt>
                                        </p:tgtEl>
                                        <p:attrNameLst>
                                          <p:attrName>style.visibility</p:attrName>
                                        </p:attrNameLst>
                                      </p:cBhvr>
                                      <p:to>
                                        <p:strVal val="visible"/>
                                      </p:to>
                                    </p:set>
                                    <p:animEffect transition="in" filter="wipe(left)">
                                      <p:cBhvr>
                                        <p:cTn id="62" dur="500"/>
                                        <p:tgtEl>
                                          <p:spTgt spid="4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2">
                                            <p:txEl>
                                              <p:pRg st="1" end="1"/>
                                            </p:txEl>
                                          </p:spTgt>
                                        </p:tgtEl>
                                        <p:attrNameLst>
                                          <p:attrName>style.visibility</p:attrName>
                                        </p:attrNameLst>
                                      </p:cBhvr>
                                      <p:to>
                                        <p:strVal val="visible"/>
                                      </p:to>
                                    </p:set>
                                    <p:animEffect transition="in" filter="wipe(left)">
                                      <p:cBhvr>
                                        <p:cTn id="67" dur="500"/>
                                        <p:tgtEl>
                                          <p:spTgt spid="4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2">
                                            <p:txEl>
                                              <p:pRg st="2" end="2"/>
                                            </p:txEl>
                                          </p:spTgt>
                                        </p:tgtEl>
                                        <p:attrNameLst>
                                          <p:attrName>style.visibility</p:attrName>
                                        </p:attrNameLst>
                                      </p:cBhvr>
                                      <p:to>
                                        <p:strVal val="visible"/>
                                      </p:to>
                                    </p:set>
                                    <p:animEffect transition="in" filter="wipe(left)">
                                      <p:cBhvr>
                                        <p:cTn id="72" dur="500"/>
                                        <p:tgtEl>
                                          <p:spTgt spid="4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2">
                                            <p:txEl>
                                              <p:pRg st="3" end="3"/>
                                            </p:txEl>
                                          </p:spTgt>
                                        </p:tgtEl>
                                        <p:attrNameLst>
                                          <p:attrName>style.visibility</p:attrName>
                                        </p:attrNameLst>
                                      </p:cBhvr>
                                      <p:to>
                                        <p:strVal val="visible"/>
                                      </p:to>
                                    </p:set>
                                    <p:animEffect transition="in" filter="wipe(left)">
                                      <p:cBhvr>
                                        <p:cTn id="77" dur="500"/>
                                        <p:tgtEl>
                                          <p:spTgt spid="4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2">
                                            <p:txEl>
                                              <p:pRg st="4" end="4"/>
                                            </p:txEl>
                                          </p:spTgt>
                                        </p:tgtEl>
                                        <p:attrNameLst>
                                          <p:attrName>style.visibility</p:attrName>
                                        </p:attrNameLst>
                                      </p:cBhvr>
                                      <p:to>
                                        <p:strVal val="visible"/>
                                      </p:to>
                                    </p:set>
                                    <p:animEffect transition="in" filter="wipe(left)">
                                      <p:cBhvr>
                                        <p:cTn id="82" dur="500"/>
                                        <p:tgtEl>
                                          <p:spTgt spid="42">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3">
                                            <p:txEl>
                                              <p:pRg st="0" end="0"/>
                                            </p:txEl>
                                          </p:spTgt>
                                        </p:tgtEl>
                                        <p:attrNameLst>
                                          <p:attrName>style.visibility</p:attrName>
                                        </p:attrNameLst>
                                      </p:cBhvr>
                                      <p:to>
                                        <p:strVal val="visible"/>
                                      </p:to>
                                    </p:set>
                                    <p:animEffect transition="in" filter="wipe(left)">
                                      <p:cBhvr>
                                        <p:cTn id="87" dur="500"/>
                                        <p:tgtEl>
                                          <p:spTgt spid="4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3">
                                            <p:txEl>
                                              <p:pRg st="1" end="1"/>
                                            </p:txEl>
                                          </p:spTgt>
                                        </p:tgtEl>
                                        <p:attrNameLst>
                                          <p:attrName>style.visibility</p:attrName>
                                        </p:attrNameLst>
                                      </p:cBhvr>
                                      <p:to>
                                        <p:strVal val="visible"/>
                                      </p:to>
                                    </p:set>
                                    <p:animEffect transition="in" filter="wipe(left)">
                                      <p:cBhvr>
                                        <p:cTn id="92" dur="500"/>
                                        <p:tgtEl>
                                          <p:spTgt spid="43">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3">
                                            <p:txEl>
                                              <p:pRg st="2" end="2"/>
                                            </p:txEl>
                                          </p:spTgt>
                                        </p:tgtEl>
                                        <p:attrNameLst>
                                          <p:attrName>style.visibility</p:attrName>
                                        </p:attrNameLst>
                                      </p:cBhvr>
                                      <p:to>
                                        <p:strVal val="visible"/>
                                      </p:to>
                                    </p:set>
                                    <p:animEffect transition="in" filter="wipe(left)">
                                      <p:cBhvr>
                                        <p:cTn id="97" dur="500"/>
                                        <p:tgtEl>
                                          <p:spTgt spid="43">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3">
                                            <p:txEl>
                                              <p:pRg st="3" end="3"/>
                                            </p:txEl>
                                          </p:spTgt>
                                        </p:tgtEl>
                                        <p:attrNameLst>
                                          <p:attrName>style.visibility</p:attrName>
                                        </p:attrNameLst>
                                      </p:cBhvr>
                                      <p:to>
                                        <p:strVal val="visible"/>
                                      </p:to>
                                    </p:set>
                                    <p:animEffect transition="in" filter="wipe(left)">
                                      <p:cBhvr>
                                        <p:cTn id="102" dur="500"/>
                                        <p:tgtEl>
                                          <p:spTgt spid="43">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3">
                                            <p:txEl>
                                              <p:pRg st="4" end="4"/>
                                            </p:txEl>
                                          </p:spTgt>
                                        </p:tgtEl>
                                        <p:attrNameLst>
                                          <p:attrName>style.visibility</p:attrName>
                                        </p:attrNameLst>
                                      </p:cBhvr>
                                      <p:to>
                                        <p:strVal val="visible"/>
                                      </p:to>
                                    </p:set>
                                    <p:animEffect transition="in" filter="wipe(left)">
                                      <p:cBhvr>
                                        <p:cTn id="107" dur="500"/>
                                        <p:tgtEl>
                                          <p:spTgt spid="43">
                                            <p:txEl>
                                              <p:pRg st="4" end="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43">
                                            <p:txEl>
                                              <p:pRg st="5" end="5"/>
                                            </p:txEl>
                                          </p:spTgt>
                                        </p:tgtEl>
                                        <p:attrNameLst>
                                          <p:attrName>style.visibility</p:attrName>
                                        </p:attrNameLst>
                                      </p:cBhvr>
                                      <p:to>
                                        <p:strVal val="visible"/>
                                      </p:to>
                                    </p:set>
                                    <p:animEffect transition="in" filter="wipe(left)">
                                      <p:cBhvr>
                                        <p:cTn id="112" dur="500"/>
                                        <p:tgtEl>
                                          <p:spTgt spid="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build="p"/>
      <p:bldP spid="42" grpId="0" build="p"/>
      <p:bldP spid="4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B75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ain on a bridge over a river&#10;&#10;Description automatically generated">
            <a:extLst>
              <a:ext uri="{FF2B5EF4-FFF2-40B4-BE49-F238E27FC236}">
                <a16:creationId xmlns:a16="http://schemas.microsoft.com/office/drawing/2014/main" id="{52A44B9F-7C6F-DA74-8925-52CDEB64AF0F}"/>
              </a:ext>
            </a:extLst>
          </p:cNvPr>
          <p:cNvPicPr>
            <a:picLocks noChangeAspect="1"/>
          </p:cNvPicPr>
          <p:nvPr/>
        </p:nvPicPr>
        <p:blipFill>
          <a:blip r:embed="rId2"/>
          <a:stretch>
            <a:fillRect/>
          </a:stretch>
        </p:blipFill>
        <p:spPr>
          <a:xfrm>
            <a:off x="641180" y="1640606"/>
            <a:ext cx="5129784" cy="3590848"/>
          </a:xfrm>
          <a:prstGeom prst="rect">
            <a:avLst/>
          </a:prstGeom>
        </p:spPr>
      </p:pic>
      <p:sp>
        <p:nvSpPr>
          <p:cNvPr id="13" name="Rectangle 1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B75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ain going through a station&#10;&#10;Description automatically generated">
            <a:extLst>
              <a:ext uri="{FF2B5EF4-FFF2-40B4-BE49-F238E27FC236}">
                <a16:creationId xmlns:a16="http://schemas.microsoft.com/office/drawing/2014/main" id="{A45D681B-C318-C7F7-F95B-3A342C542DDC}"/>
              </a:ext>
            </a:extLst>
          </p:cNvPr>
          <p:cNvPicPr>
            <a:picLocks noChangeAspect="1"/>
          </p:cNvPicPr>
          <p:nvPr/>
        </p:nvPicPr>
        <p:blipFill>
          <a:blip r:embed="rId3"/>
          <a:stretch>
            <a:fillRect/>
          </a:stretch>
        </p:blipFill>
        <p:spPr>
          <a:xfrm>
            <a:off x="6421034" y="1986248"/>
            <a:ext cx="5129784" cy="2885503"/>
          </a:xfrm>
          <a:prstGeom prst="rect">
            <a:avLst/>
          </a:prstGeom>
        </p:spPr>
      </p:pic>
      <p:sp>
        <p:nvSpPr>
          <p:cNvPr id="2" name="AutoShape 2" descr="Đường sắt Cát Linh-Hà Đông: Sau gần một năm đón trên 7,2 triệu lượt khách">
            <a:extLst>
              <a:ext uri="{FF2B5EF4-FFF2-40B4-BE49-F238E27FC236}">
                <a16:creationId xmlns:a16="http://schemas.microsoft.com/office/drawing/2014/main" id="{223D7CDA-D927-E588-8468-017B104E5F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462559BA-DE47-5059-98F8-1138AB4F1B3F}"/>
              </a:ext>
            </a:extLst>
          </p:cNvPr>
          <p:cNvSpPr txBox="1"/>
          <p:nvPr/>
        </p:nvSpPr>
        <p:spPr>
          <a:xfrm>
            <a:off x="6986060" y="5618511"/>
            <a:ext cx="4431408" cy="461665"/>
          </a:xfrm>
          <a:prstGeom prst="rect">
            <a:avLst/>
          </a:prstGeom>
          <a:noFill/>
        </p:spPr>
        <p:txBody>
          <a:bodyPr wrap="square">
            <a:spAutoFit/>
          </a:bodyPr>
          <a:lstStyle/>
          <a:p>
            <a:r>
              <a:rPr lang="vi-VN" sz="2400">
                <a:solidFill>
                  <a:srgbClr val="333333"/>
                </a:solidFill>
                <a:latin typeface="#9Slide03 Cabin Condensed Bold" panose="00000806000000000000" pitchFamily="2" charset="0"/>
              </a:rPr>
              <a:t>Đ</a:t>
            </a:r>
            <a:r>
              <a:rPr lang="vi-VN" sz="2400" b="0" i="0">
                <a:solidFill>
                  <a:srgbClr val="333333"/>
                </a:solidFill>
                <a:effectLst/>
                <a:latin typeface="#9Slide03 Cabin Condensed Bold" panose="00000806000000000000" pitchFamily="2" charset="0"/>
              </a:rPr>
              <a:t>ường sắt đô thị Nhổn - Ga Hà Nội</a:t>
            </a:r>
            <a:endParaRPr lang="en-US" sz="2400">
              <a:latin typeface="#9Slide03 Cabin Condensed Bold" panose="00000806000000000000" pitchFamily="2" charset="0"/>
            </a:endParaRPr>
          </a:p>
        </p:txBody>
      </p:sp>
      <p:sp>
        <p:nvSpPr>
          <p:cNvPr id="12" name="TextBox 11">
            <a:extLst>
              <a:ext uri="{FF2B5EF4-FFF2-40B4-BE49-F238E27FC236}">
                <a16:creationId xmlns:a16="http://schemas.microsoft.com/office/drawing/2014/main" id="{582B92C0-8DEE-D6CB-7FC2-8B0FC30E6526}"/>
              </a:ext>
            </a:extLst>
          </p:cNvPr>
          <p:cNvSpPr txBox="1"/>
          <p:nvPr/>
        </p:nvSpPr>
        <p:spPr>
          <a:xfrm>
            <a:off x="1393295" y="5618511"/>
            <a:ext cx="3625553" cy="461665"/>
          </a:xfrm>
          <a:prstGeom prst="rect">
            <a:avLst/>
          </a:prstGeom>
          <a:noFill/>
        </p:spPr>
        <p:txBody>
          <a:bodyPr wrap="square">
            <a:spAutoFit/>
          </a:bodyPr>
          <a:lstStyle/>
          <a:p>
            <a:r>
              <a:rPr lang="vi-VN" sz="2400">
                <a:solidFill>
                  <a:srgbClr val="333333"/>
                </a:solidFill>
                <a:latin typeface="#9Slide03 Cabin Condensed Bold" panose="00000806000000000000" pitchFamily="2" charset="0"/>
              </a:rPr>
              <a:t>Đường sắt Cát Linh - Hà Đông</a:t>
            </a:r>
            <a:endParaRPr lang="en-US" sz="2400">
              <a:latin typeface="#9Slide03 Cabin Condensed Bold" panose="00000806000000000000" pitchFamily="2" charset="0"/>
            </a:endParaRPr>
          </a:p>
        </p:txBody>
      </p:sp>
      <p:sp>
        <p:nvSpPr>
          <p:cNvPr id="6" name="TextBox 5">
            <a:extLst>
              <a:ext uri="{FF2B5EF4-FFF2-40B4-BE49-F238E27FC236}">
                <a16:creationId xmlns:a16="http://schemas.microsoft.com/office/drawing/2014/main" id="{24DC3F6F-8E17-B680-F225-AAB65603F8B2}"/>
              </a:ext>
            </a:extLst>
          </p:cNvPr>
          <p:cNvSpPr txBox="1"/>
          <p:nvPr/>
        </p:nvSpPr>
        <p:spPr>
          <a:xfrm>
            <a:off x="1606873" y="474345"/>
            <a:ext cx="9092554" cy="400110"/>
          </a:xfrm>
          <a:prstGeom prst="rect">
            <a:avLst/>
          </a:prstGeom>
          <a:solidFill>
            <a:schemeClr val="bg1">
              <a:lumMod val="95000"/>
            </a:schemeClr>
          </a:solidFill>
          <a:ln w="19050">
            <a:solidFill>
              <a:schemeClr val="accent2">
                <a:lumMod val="50000"/>
              </a:schemeClr>
            </a:solidFill>
          </a:ln>
        </p:spPr>
        <p:txBody>
          <a:bodyPr wrap="none" rtlCol="0">
            <a:spAutoFit/>
          </a:bodyPr>
          <a:lstStyle/>
          <a:p>
            <a:r>
              <a:rPr lang="vi-VN" sz="2000">
                <a:latin typeface="#9Slide03 Cabin Condensed Bold" panose="00000806000000000000" pitchFamily="2" charset="0"/>
              </a:rPr>
              <a:t>TUYẾN ĐƯỜNG SẮT TRÊN CAO GÓP PHẦN GIẢI QUYẾT TÌNH TRẠNG ÙN TẮC GIAO THÔNG</a:t>
            </a:r>
            <a:endParaRPr lang="en-US" sz="2000">
              <a:latin typeface="#9Slide03 Cabin Condensed Bold" panose="00000806000000000000" pitchFamily="2" charset="0"/>
            </a:endParaRPr>
          </a:p>
        </p:txBody>
      </p:sp>
    </p:spTree>
    <p:extLst>
      <p:ext uri="{BB962C8B-B14F-4D97-AF65-F5344CB8AC3E}">
        <p14:creationId xmlns:p14="http://schemas.microsoft.com/office/powerpoint/2010/main" val="238488639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C08E5F-7881-6761-7941-F3B939B0F9B5}"/>
              </a:ext>
            </a:extLst>
          </p:cNvPr>
          <p:cNvPicPr>
            <a:picLocks noChangeAspect="1"/>
          </p:cNvPicPr>
          <p:nvPr/>
        </p:nvPicPr>
        <p:blipFill>
          <a:blip r:embed="rId2"/>
          <a:stretch>
            <a:fillRect/>
          </a:stretch>
        </p:blipFill>
        <p:spPr>
          <a:xfrm>
            <a:off x="641180" y="1432879"/>
            <a:ext cx="6410084" cy="4006302"/>
          </a:xfrm>
          <a:prstGeom prst="rect">
            <a:avLst/>
          </a:prstGeom>
        </p:spPr>
      </p:pic>
      <p:sp>
        <p:nvSpPr>
          <p:cNvPr id="1035" name="Rectangle 1034">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5390A9-E9BD-01E1-8121-DC2B8B39D70D}"/>
              </a:ext>
            </a:extLst>
          </p:cNvPr>
          <p:cNvPicPr>
            <a:picLocks noChangeAspect="1"/>
          </p:cNvPicPr>
          <p:nvPr/>
        </p:nvPicPr>
        <p:blipFill>
          <a:blip r:embed="rId3"/>
          <a:stretch>
            <a:fillRect/>
          </a:stretch>
        </p:blipFill>
        <p:spPr>
          <a:xfrm>
            <a:off x="7695873" y="724810"/>
            <a:ext cx="3854945" cy="2312967"/>
          </a:xfrm>
          <a:prstGeom prst="rect">
            <a:avLst/>
          </a:prstGeom>
        </p:spPr>
      </p:pic>
      <p:sp>
        <p:nvSpPr>
          <p:cNvPr id="1037" name="Rectangle 1036">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Xử phạt 112 trường hợp ô tô vi phạm tại Cảng hàng không quốc tế Nội Bài">
            <a:extLst>
              <a:ext uri="{FF2B5EF4-FFF2-40B4-BE49-F238E27FC236}">
                <a16:creationId xmlns:a16="http://schemas.microsoft.com/office/drawing/2014/main" id="{874E2A31-6082-333B-6621-461804E9A2B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95873" y="3851619"/>
            <a:ext cx="3854945" cy="2264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19F656-14CC-55D6-FF11-1374BC7DDF1A}"/>
              </a:ext>
            </a:extLst>
          </p:cNvPr>
          <p:cNvSpPr txBox="1"/>
          <p:nvPr/>
        </p:nvSpPr>
        <p:spPr>
          <a:xfrm>
            <a:off x="1294882" y="5700900"/>
            <a:ext cx="5102679" cy="830997"/>
          </a:xfrm>
          <a:prstGeom prst="rect">
            <a:avLst/>
          </a:prstGeom>
          <a:noFill/>
        </p:spPr>
        <p:txBody>
          <a:bodyPr wrap="none" rtlCol="0">
            <a:spAutoFit/>
          </a:bodyPr>
          <a:lstStyle/>
          <a:p>
            <a:r>
              <a:rPr lang="vi-VN" sz="2400">
                <a:solidFill>
                  <a:srgbClr val="7030A0"/>
                </a:solidFill>
                <a:latin typeface="#9Slide03 Cabin Condensed Bold" panose="00000806000000000000" pitchFamily="2" charset="0"/>
              </a:rPr>
              <a:t>Đồng bằng sông Hồng có 3 sân bay quốc tế</a:t>
            </a:r>
          </a:p>
          <a:p>
            <a:endParaRPr lang="en-US" sz="2400">
              <a:solidFill>
                <a:srgbClr val="7030A0"/>
              </a:solidFill>
              <a:latin typeface="#9Slide03 Cabin Condensed Bold" panose="00000806000000000000" pitchFamily="2" charset="0"/>
            </a:endParaRPr>
          </a:p>
        </p:txBody>
      </p:sp>
    </p:spTree>
    <p:extLst>
      <p:ext uri="{BB962C8B-B14F-4D97-AF65-F5344CB8AC3E}">
        <p14:creationId xmlns:p14="http://schemas.microsoft.com/office/powerpoint/2010/main" val="15084582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2252A4-8359-8FC9-1D9F-030135EAF2E7}"/>
              </a:ext>
            </a:extLst>
          </p:cNvPr>
          <p:cNvGraphicFramePr>
            <a:graphicFrameLocks noGrp="1"/>
          </p:cNvGraphicFramePr>
          <p:nvPr>
            <p:extLst>
              <p:ext uri="{D42A27DB-BD31-4B8C-83A1-F6EECF244321}">
                <p14:modId xmlns:p14="http://schemas.microsoft.com/office/powerpoint/2010/main" val="1695873589"/>
              </p:ext>
            </p:extLst>
          </p:nvPr>
        </p:nvGraphicFramePr>
        <p:xfrm>
          <a:off x="1885683" y="3168886"/>
          <a:ext cx="8732553" cy="1311720"/>
        </p:xfrm>
        <a:graphic>
          <a:graphicData uri="http://schemas.openxmlformats.org/drawingml/2006/table">
            <a:tbl>
              <a:tblPr/>
              <a:tblGrid>
                <a:gridCol w="4460208">
                  <a:extLst>
                    <a:ext uri="{9D8B030D-6E8A-4147-A177-3AD203B41FA5}">
                      <a16:colId xmlns:a16="http://schemas.microsoft.com/office/drawing/2014/main" val="349532034"/>
                    </a:ext>
                  </a:extLst>
                </a:gridCol>
                <a:gridCol w="2124432">
                  <a:extLst>
                    <a:ext uri="{9D8B030D-6E8A-4147-A177-3AD203B41FA5}">
                      <a16:colId xmlns:a16="http://schemas.microsoft.com/office/drawing/2014/main" val="2583972463"/>
                    </a:ext>
                  </a:extLst>
                </a:gridCol>
                <a:gridCol w="2147913">
                  <a:extLst>
                    <a:ext uri="{9D8B030D-6E8A-4147-A177-3AD203B41FA5}">
                      <a16:colId xmlns:a16="http://schemas.microsoft.com/office/drawing/2014/main" val="976003718"/>
                    </a:ext>
                  </a:extLst>
                </a:gridCol>
              </a:tblGrid>
              <a:tr h="354330">
                <a:tc>
                  <a:txBody>
                    <a:bodyPr/>
                    <a:lstStyle/>
                    <a:p>
                      <a:pPr marL="0" marR="0" indent="0" algn="ctr">
                        <a:lnSpc>
                          <a:spcPct val="135000"/>
                        </a:lnSpc>
                        <a:spcBef>
                          <a:spcPts val="0"/>
                        </a:spcBef>
                        <a:spcAft>
                          <a:spcPts val="0"/>
                        </a:spcAft>
                      </a:pPr>
                      <a:r>
                        <a:rPr lang="vi-VN" sz="2000" b="1">
                          <a:solidFill>
                            <a:srgbClr val="000000"/>
                          </a:solidFill>
                          <a:effectLst/>
                          <a:latin typeface="#9Slide03 Cabin Condensed Bold" panose="00000806000000000000" pitchFamily="2" charset="0"/>
                          <a:ea typeface="Segoe UI" panose="020B0502040204020203" pitchFamily="34" charset="0"/>
                        </a:rPr>
                        <a:t>Năm</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tc>
                  <a:txBody>
                    <a:bodyPr/>
                    <a:lstStyle/>
                    <a:p>
                      <a:pPr marL="0" marR="0" indent="0" algn="ctr">
                        <a:lnSpc>
                          <a:spcPct val="135000"/>
                        </a:lnSpc>
                        <a:spcBef>
                          <a:spcPts val="0"/>
                        </a:spcBef>
                        <a:spcAft>
                          <a:spcPts val="0"/>
                        </a:spcAft>
                      </a:pPr>
                      <a:r>
                        <a:rPr lang="vi-VN" sz="2000" b="1">
                          <a:solidFill>
                            <a:srgbClr val="000000"/>
                          </a:solidFill>
                          <a:effectLst/>
                          <a:latin typeface="#9Slide03 Cabin Condensed Bold" panose="00000806000000000000" pitchFamily="2" charset="0"/>
                          <a:ea typeface="Segoe UI" panose="020B0502040204020203" pitchFamily="34" charset="0"/>
                        </a:rPr>
                        <a:t>2015</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tc>
                  <a:txBody>
                    <a:bodyPr/>
                    <a:lstStyle/>
                    <a:p>
                      <a:pPr marL="0" marR="0" indent="0" algn="ctr">
                        <a:lnSpc>
                          <a:spcPct val="135000"/>
                        </a:lnSpc>
                        <a:spcBef>
                          <a:spcPts val="0"/>
                        </a:spcBef>
                        <a:spcAft>
                          <a:spcPts val="0"/>
                        </a:spcAft>
                      </a:pPr>
                      <a:r>
                        <a:rPr lang="vi-VN" sz="2000" b="1">
                          <a:solidFill>
                            <a:srgbClr val="000000"/>
                          </a:solidFill>
                          <a:effectLst/>
                          <a:latin typeface="#9Slide03 Cabin Condensed Bold" panose="00000806000000000000" pitchFamily="2" charset="0"/>
                          <a:ea typeface="Segoe UI" panose="020B0502040204020203" pitchFamily="34" charset="0"/>
                        </a:rPr>
                        <a:t>2021</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extLst>
                  <a:ext uri="{0D108BD9-81ED-4DB2-BD59-A6C34878D82A}">
                    <a16:rowId xmlns:a16="http://schemas.microsoft.com/office/drawing/2014/main" val="4092457059"/>
                  </a:ext>
                </a:extLst>
              </a:tr>
              <a:tr h="463550">
                <a:tc>
                  <a:txBody>
                    <a:bodyPr/>
                    <a:lstStyle/>
                    <a:p>
                      <a:pPr marL="114300" marR="0" indent="0" algn="l">
                        <a:lnSpc>
                          <a:spcPct val="10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Khối lượng hàng hoá (triệu tấn)</a:t>
                      </a:r>
                      <a:endParaRPr lang="en-US" sz="2000">
                        <a:effectLst/>
                        <a:latin typeface="#9Slide03 Cabin Condensed Bold" panose="00000806000000000000" pitchFamily="2" charset="0"/>
                        <a:ea typeface="Segoe UI" panose="020B0502040204020203"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396,2</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588,5</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0628470"/>
                  </a:ext>
                </a:extLst>
              </a:tr>
              <a:tr h="473710">
                <a:tc>
                  <a:txBody>
                    <a:bodyPr/>
                    <a:lstStyle/>
                    <a:p>
                      <a:pPr marL="114300" marR="0" indent="0" algn="l">
                        <a:lnSpc>
                          <a:spcPct val="10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Số lượt hành khách (triệu lượt người)</a:t>
                      </a:r>
                      <a:endParaRPr lang="en-US" sz="2000">
                        <a:effectLst/>
                        <a:latin typeface="#9Slide03 Cabin Condensed Bold" panose="00000806000000000000" pitchFamily="2" charset="0"/>
                        <a:ea typeface="Segoe UI" panose="020B0502040204020203"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1 099,3</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000">
                          <a:solidFill>
                            <a:srgbClr val="000000"/>
                          </a:solidFill>
                          <a:effectLst/>
                          <a:latin typeface="#9Slide03 Cabin Condensed Bold" panose="00000806000000000000" pitchFamily="2" charset="0"/>
                          <a:ea typeface="Segoe UI" panose="020B0502040204020203" pitchFamily="34" charset="0"/>
                        </a:rPr>
                        <a:t>1 123,3</a:t>
                      </a:r>
                      <a:endParaRPr lang="en-US" sz="20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1749469"/>
                  </a:ext>
                </a:extLst>
              </a:tr>
            </a:tbl>
          </a:graphicData>
        </a:graphic>
      </p:graphicFrame>
      <p:sp>
        <p:nvSpPr>
          <p:cNvPr id="4" name="TextBox 3">
            <a:extLst>
              <a:ext uri="{FF2B5EF4-FFF2-40B4-BE49-F238E27FC236}">
                <a16:creationId xmlns:a16="http://schemas.microsoft.com/office/drawing/2014/main" id="{148A1CAC-A028-D81A-6721-DA995A498AA2}"/>
              </a:ext>
            </a:extLst>
          </p:cNvPr>
          <p:cNvSpPr txBox="1"/>
          <p:nvPr/>
        </p:nvSpPr>
        <p:spPr>
          <a:xfrm>
            <a:off x="1691952" y="1848032"/>
            <a:ext cx="8808096" cy="869790"/>
          </a:xfrm>
          <a:prstGeom prst="rect">
            <a:avLst/>
          </a:prstGeom>
          <a:noFill/>
        </p:spPr>
        <p:txBody>
          <a:bodyPr wrap="square">
            <a:spAutoFit/>
          </a:bodyPr>
          <a:lstStyle/>
          <a:p>
            <a:pPr marL="0" marR="0" algn="ctr">
              <a:lnSpc>
                <a:spcPct val="132000"/>
              </a:lnSpc>
              <a:spcBef>
                <a:spcPts val="0"/>
              </a:spcBef>
              <a:spcAft>
                <a:spcPts val="0"/>
              </a:spcAft>
            </a:pPr>
            <a:r>
              <a:rPr lang="vi-VN" sz="2000" b="1">
                <a:solidFill>
                  <a:srgbClr val="2B3E80"/>
                </a:solidFill>
                <a:effectLst/>
                <a:latin typeface="#9Slide03 Cabin Condensed Bold" panose="00000806000000000000" pitchFamily="2" charset="0"/>
                <a:ea typeface="Segoe UI" panose="020B0502040204020203" pitchFamily="34" charset="0"/>
              </a:rPr>
              <a:t>Bảng 26.2. Khối lượng hàng hoá, số lượt hành khách vận chuyển của các loại hình giao thông vận tải</a:t>
            </a:r>
            <a:r>
              <a:rPr lang="vi-VN" sz="2000" b="1">
                <a:solidFill>
                  <a:srgbClr val="2B3E80"/>
                </a:solidFill>
                <a:latin typeface="#9Slide03 Cabin Condensed Bold" panose="00000806000000000000" pitchFamily="2" charset="0"/>
                <a:ea typeface="Segoe UI" panose="020B0502040204020203" pitchFamily="34" charset="0"/>
              </a:rPr>
              <a:t> </a:t>
            </a:r>
            <a:r>
              <a:rPr lang="vi-VN" sz="2000" b="1">
                <a:solidFill>
                  <a:srgbClr val="2B3E80"/>
                </a:solidFill>
                <a:effectLst/>
                <a:latin typeface="#9Slide03 Cabin Condensed Bold" panose="00000806000000000000" pitchFamily="2" charset="0"/>
                <a:ea typeface="Segoe UI" panose="020B0502040204020203" pitchFamily="34" charset="0"/>
              </a:rPr>
              <a:t>ở Đồng bằng sông Hồng, năm 2015 và 2021</a:t>
            </a:r>
            <a:endParaRPr lang="en-US" sz="2000" b="1">
              <a:solidFill>
                <a:srgbClr val="2B3E80"/>
              </a:solidFill>
              <a:effectLst/>
              <a:latin typeface="#9Slide03 Cabin Condensed Bold" panose="00000806000000000000" pitchFamily="2" charset="0"/>
              <a:ea typeface="Segoe UI" panose="020B0502040204020203" pitchFamily="34" charset="0"/>
            </a:endParaRPr>
          </a:p>
        </p:txBody>
      </p:sp>
      <p:pic>
        <p:nvPicPr>
          <p:cNvPr id="5" name="Picture 4">
            <a:extLst>
              <a:ext uri="{FF2B5EF4-FFF2-40B4-BE49-F238E27FC236}">
                <a16:creationId xmlns:a16="http://schemas.microsoft.com/office/drawing/2014/main" id="{BDC89DC3-3902-F7A6-406A-34B15F5C2B4C}"/>
              </a:ext>
            </a:extLst>
          </p:cNvPr>
          <p:cNvPicPr>
            <a:picLocks noChangeAspect="1"/>
          </p:cNvPicPr>
          <p:nvPr/>
        </p:nvPicPr>
        <p:blipFill>
          <a:blip r:embed="rId2"/>
          <a:stretch>
            <a:fillRect/>
          </a:stretch>
        </p:blipFill>
        <p:spPr>
          <a:xfrm>
            <a:off x="387310" y="208092"/>
            <a:ext cx="1229082" cy="1322072"/>
          </a:xfrm>
          <a:prstGeom prst="rect">
            <a:avLst/>
          </a:prstGeom>
        </p:spPr>
      </p:pic>
      <p:sp>
        <p:nvSpPr>
          <p:cNvPr id="6" name="TextBox 5">
            <a:extLst>
              <a:ext uri="{FF2B5EF4-FFF2-40B4-BE49-F238E27FC236}">
                <a16:creationId xmlns:a16="http://schemas.microsoft.com/office/drawing/2014/main" id="{BA32C9D4-EB0A-FE23-5BC4-7849B5F35169}"/>
              </a:ext>
            </a:extLst>
          </p:cNvPr>
          <p:cNvSpPr txBox="1"/>
          <p:nvPr/>
        </p:nvSpPr>
        <p:spPr>
          <a:xfrm>
            <a:off x="1809357" y="407463"/>
            <a:ext cx="9877818" cy="830997"/>
          </a:xfrm>
          <a:prstGeom prst="rect">
            <a:avLst/>
          </a:prstGeom>
          <a:solidFill>
            <a:schemeClr val="accent6">
              <a:lumMod val="20000"/>
              <a:lumOff val="80000"/>
            </a:schemeClr>
          </a:solidFill>
          <a:ln w="19050">
            <a:solidFill>
              <a:schemeClr val="accent6">
                <a:lumMod val="60000"/>
                <a:lumOff val="40000"/>
              </a:schemeClr>
            </a:solidFill>
          </a:ln>
        </p:spPr>
        <p:txBody>
          <a:bodyPr wrap="square" rtlCol="0">
            <a:spAutoFit/>
          </a:bodyPr>
          <a:lstStyle/>
          <a:p>
            <a:r>
              <a:rPr lang="vi-VN" sz="2400">
                <a:solidFill>
                  <a:schemeClr val="accent6">
                    <a:lumMod val="50000"/>
                  </a:schemeClr>
                </a:solidFill>
                <a:latin typeface="#9Slide03 Cabin Condensed Bold" panose="00000806000000000000" pitchFamily="2" charset="0"/>
              </a:rPr>
              <a:t>Quan sát bảng 26.2, nhận xét khối lượng hàng hoá, số lượt hành khách vận chuyển của các loại hình giao thông vận tải ở Đồng bằng sông Hồng, năm 2015 và 2021.</a:t>
            </a:r>
          </a:p>
        </p:txBody>
      </p:sp>
      <p:grpSp>
        <p:nvGrpSpPr>
          <p:cNvPr id="7" name="Nhóm 1">
            <a:extLst>
              <a:ext uri="{FF2B5EF4-FFF2-40B4-BE49-F238E27FC236}">
                <a16:creationId xmlns:a16="http://schemas.microsoft.com/office/drawing/2014/main" id="{E134B6BF-76A6-F776-A829-F2C5978D70B0}"/>
              </a:ext>
            </a:extLst>
          </p:cNvPr>
          <p:cNvGrpSpPr/>
          <p:nvPr/>
        </p:nvGrpSpPr>
        <p:grpSpPr>
          <a:xfrm>
            <a:off x="-14068" y="27728"/>
            <a:ext cx="12206068" cy="6858000"/>
            <a:chOff x="-14068" y="0"/>
            <a:chExt cx="12206068" cy="6858000"/>
          </a:xfrm>
        </p:grpSpPr>
        <p:grpSp>
          <p:nvGrpSpPr>
            <p:cNvPr id="8" name="Nhóm 2">
              <a:extLst>
                <a:ext uri="{FF2B5EF4-FFF2-40B4-BE49-F238E27FC236}">
                  <a16:creationId xmlns:a16="http://schemas.microsoft.com/office/drawing/2014/main" id="{737AF78E-1448-A9AC-ED1F-24A8AF0797ED}"/>
                </a:ext>
              </a:extLst>
            </p:cNvPr>
            <p:cNvGrpSpPr/>
            <p:nvPr/>
          </p:nvGrpSpPr>
          <p:grpSpPr>
            <a:xfrm>
              <a:off x="-14068" y="0"/>
              <a:ext cx="12206068" cy="6858000"/>
              <a:chOff x="-14068" y="0"/>
              <a:chExt cx="12206068" cy="6858000"/>
            </a:xfrm>
          </p:grpSpPr>
          <p:cxnSp>
            <p:nvCxnSpPr>
              <p:cNvPr id="10" name="Đường nối Thẳng 4">
                <a:extLst>
                  <a:ext uri="{FF2B5EF4-FFF2-40B4-BE49-F238E27FC236}">
                    <a16:creationId xmlns:a16="http://schemas.microsoft.com/office/drawing/2014/main" id="{C6EF4EB1-1822-B547-7343-D4378C98975A}"/>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1" name="Đường nối Thẳng 5">
                <a:extLst>
                  <a:ext uri="{FF2B5EF4-FFF2-40B4-BE49-F238E27FC236}">
                    <a16:creationId xmlns:a16="http://schemas.microsoft.com/office/drawing/2014/main" id="{1954E50B-70F6-8F89-81FE-F7C17255F277}"/>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2" name="Đường nối Thẳng 6">
                <a:extLst>
                  <a:ext uri="{FF2B5EF4-FFF2-40B4-BE49-F238E27FC236}">
                    <a16:creationId xmlns:a16="http://schemas.microsoft.com/office/drawing/2014/main" id="{C9D7836E-0C5B-0E76-6044-7570326EC515}"/>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9" name="Đường nối Thẳng 3">
              <a:extLst>
                <a:ext uri="{FF2B5EF4-FFF2-40B4-BE49-F238E27FC236}">
                  <a16:creationId xmlns:a16="http://schemas.microsoft.com/office/drawing/2014/main" id="{0586D192-55F1-8B40-E800-F228394B3502}"/>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14" name="TextBox 13">
            <a:extLst>
              <a:ext uri="{FF2B5EF4-FFF2-40B4-BE49-F238E27FC236}">
                <a16:creationId xmlns:a16="http://schemas.microsoft.com/office/drawing/2014/main" id="{FA4DA078-07F3-4569-DA31-B049C61C2B1B}"/>
              </a:ext>
            </a:extLst>
          </p:cNvPr>
          <p:cNvSpPr txBox="1"/>
          <p:nvPr/>
        </p:nvSpPr>
        <p:spPr>
          <a:xfrm>
            <a:off x="1885683" y="5122944"/>
            <a:ext cx="6125546" cy="954107"/>
          </a:xfrm>
          <a:prstGeom prst="rect">
            <a:avLst/>
          </a:prstGeom>
          <a:noFill/>
        </p:spPr>
        <p:txBody>
          <a:bodyPr wrap="square">
            <a:spAutoFit/>
          </a:bodyPr>
          <a:lstStyle/>
          <a:p>
            <a:pPr marL="342900" indent="-342900">
              <a:buFont typeface="Wingdings" panose="05000000000000000000" pitchFamily="2" charset="2"/>
              <a:buChar char="Ø"/>
            </a:pPr>
            <a:r>
              <a:rPr kumimoji="0" lang="vi-VN" sz="2400" b="1" i="0" u="none" strike="noStrike" kern="1200" cap="none" spc="0" normalizeH="0" baseline="0" noProof="0">
                <a:ln>
                  <a:noFill/>
                </a:ln>
                <a:solidFill>
                  <a:srgbClr val="2B3E80"/>
                </a:solidFill>
                <a:effectLst/>
                <a:uLnTx/>
                <a:uFillTx/>
                <a:latin typeface="#9Slide03 Cabin Condensed Bold" panose="00000806000000000000" pitchFamily="2" charset="0"/>
                <a:ea typeface="Segoe UI" panose="020B0502040204020203" pitchFamily="34" charset="0"/>
                <a:cs typeface="+mn-cs"/>
              </a:rPr>
              <a:t>Khối lượng hàng hoá</a:t>
            </a:r>
            <a:r>
              <a:rPr lang="vi-VN" sz="2400" b="1">
                <a:solidFill>
                  <a:srgbClr val="2B3E80"/>
                </a:solidFill>
                <a:latin typeface="#9Slide03 Cabin Condensed Bold" panose="00000806000000000000" pitchFamily="2" charset="0"/>
                <a:ea typeface="Segoe UI" panose="020B0502040204020203" pitchFamily="34" charset="0"/>
              </a:rPr>
              <a:t> </a:t>
            </a:r>
            <a:r>
              <a:rPr lang="vi-VN" sz="2400" b="1">
                <a:solidFill>
                  <a:srgbClr val="C00000"/>
                </a:solidFill>
                <a:latin typeface="#9Slide03 Cabin Condensed Bold" panose="00000806000000000000" pitchFamily="2" charset="0"/>
                <a:ea typeface="Segoe UI" panose="020B0502040204020203" pitchFamily="34" charset="0"/>
              </a:rPr>
              <a:t>tăng nhanh</a:t>
            </a:r>
            <a:r>
              <a:rPr lang="vi-VN" sz="2400" b="1">
                <a:solidFill>
                  <a:srgbClr val="2B3E80"/>
                </a:solidFill>
                <a:latin typeface="#9Slide03 Cabin Condensed Bold" panose="00000806000000000000" pitchFamily="2" charset="0"/>
                <a:ea typeface="Segoe UI" panose="020B0502040204020203" pitchFamily="34" charset="0"/>
              </a:rPr>
              <a:t>, tăng </a:t>
            </a:r>
            <a:r>
              <a:rPr lang="vi-VN" sz="3200" b="1">
                <a:solidFill>
                  <a:srgbClr val="C00000"/>
                </a:solidFill>
                <a:latin typeface="#9Slide03 Cabin Condensed Bold" panose="00000806000000000000" pitchFamily="2" charset="0"/>
                <a:ea typeface="Segoe UI" panose="020B0502040204020203" pitchFamily="34" charset="0"/>
              </a:rPr>
              <a:t>1.49</a:t>
            </a:r>
            <a:r>
              <a:rPr lang="vi-VN" sz="2400" b="1">
                <a:solidFill>
                  <a:srgbClr val="2B3E80"/>
                </a:solidFill>
                <a:latin typeface="#9Slide03 Cabin Condensed Bold" panose="00000806000000000000" pitchFamily="2" charset="0"/>
                <a:ea typeface="Segoe UI" panose="020B0502040204020203" pitchFamily="34" charset="0"/>
              </a:rPr>
              <a:t> lần</a:t>
            </a:r>
            <a:endParaRPr kumimoji="0" lang="vi-VN" sz="2400" b="1" i="0" u="none" strike="noStrike" kern="1200" cap="none" spc="0" normalizeH="0" baseline="0" noProof="0">
              <a:ln>
                <a:noFill/>
              </a:ln>
              <a:solidFill>
                <a:srgbClr val="2B3E80"/>
              </a:solidFill>
              <a:effectLst/>
              <a:uLnTx/>
              <a:uFillTx/>
              <a:latin typeface="#9Slide03 Cabin Condensed Bold" panose="00000806000000000000" pitchFamily="2" charset="0"/>
              <a:ea typeface="Segoe UI" panose="020B0502040204020203" pitchFamily="34" charset="0"/>
              <a:cs typeface="+mn-cs"/>
            </a:endParaRPr>
          </a:p>
          <a:p>
            <a:pPr marL="342900" indent="-342900">
              <a:buFont typeface="Wingdings" panose="05000000000000000000" pitchFamily="2" charset="2"/>
              <a:buChar char="Ø"/>
            </a:pPr>
            <a:r>
              <a:rPr kumimoji="0" lang="vi-VN" sz="2400" b="1" i="0" u="none" strike="noStrike" kern="1200" cap="none" spc="0" normalizeH="0" baseline="0" noProof="0">
                <a:ln>
                  <a:noFill/>
                </a:ln>
                <a:solidFill>
                  <a:srgbClr val="2B3E80"/>
                </a:solidFill>
                <a:effectLst/>
                <a:uLnTx/>
                <a:uFillTx/>
                <a:latin typeface="#9Slide03 Cabin Condensed Bold" panose="00000806000000000000" pitchFamily="2" charset="0"/>
                <a:ea typeface="Segoe UI" panose="020B0502040204020203" pitchFamily="34" charset="0"/>
                <a:cs typeface="+mn-cs"/>
              </a:rPr>
              <a:t>Số lượt hành khách vận chuyển </a:t>
            </a:r>
            <a:r>
              <a:rPr kumimoji="0" lang="vi-VN" sz="2400" b="1" i="0" u="none" strike="noStrike" kern="1200" cap="none" spc="0" normalizeH="0" baseline="0" noProof="0">
                <a:ln>
                  <a:noFill/>
                </a:ln>
                <a:solidFill>
                  <a:srgbClr val="C00000"/>
                </a:solidFill>
                <a:effectLst/>
                <a:uLnTx/>
                <a:uFillTx/>
                <a:latin typeface="#9Slide03 Cabin Condensed Bold" panose="00000806000000000000" pitchFamily="2" charset="0"/>
                <a:ea typeface="Segoe UI" panose="020B0502040204020203" pitchFamily="34" charset="0"/>
                <a:cs typeface="+mn-cs"/>
              </a:rPr>
              <a:t>tăng</a:t>
            </a:r>
            <a:endParaRPr lang="en-US" sz="2000">
              <a:solidFill>
                <a:srgbClr val="C00000"/>
              </a:solidFill>
            </a:endParaRPr>
          </a:p>
        </p:txBody>
      </p:sp>
      <p:pic>
        <p:nvPicPr>
          <p:cNvPr id="15" name="Picture 14">
            <a:extLst>
              <a:ext uri="{FF2B5EF4-FFF2-40B4-BE49-F238E27FC236}">
                <a16:creationId xmlns:a16="http://schemas.microsoft.com/office/drawing/2014/main" id="{E6B54709-EFE2-E665-9D1C-FFB40E158ADF}"/>
              </a:ext>
            </a:extLst>
          </p:cNvPr>
          <p:cNvPicPr>
            <a:picLocks noChangeAspect="1"/>
          </p:cNvPicPr>
          <p:nvPr/>
        </p:nvPicPr>
        <p:blipFill>
          <a:blip r:embed="rId3"/>
          <a:stretch>
            <a:fillRect/>
          </a:stretch>
        </p:blipFill>
        <p:spPr>
          <a:xfrm>
            <a:off x="8715072" y="4770374"/>
            <a:ext cx="2609850" cy="1752600"/>
          </a:xfrm>
          <a:prstGeom prst="rect">
            <a:avLst/>
          </a:prstGeom>
        </p:spPr>
      </p:pic>
    </p:spTree>
    <p:extLst>
      <p:ext uri="{BB962C8B-B14F-4D97-AF65-F5344CB8AC3E}">
        <p14:creationId xmlns:p14="http://schemas.microsoft.com/office/powerpoint/2010/main" val="2212189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4">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E21412-8C6E-26F2-C943-310EE4683438}"/>
              </a:ext>
            </a:extLst>
          </p:cNvPr>
          <p:cNvPicPr>
            <a:picLocks noChangeAspect="1"/>
          </p:cNvPicPr>
          <p:nvPr/>
        </p:nvPicPr>
        <p:blipFill>
          <a:blip r:embed="rId2"/>
          <a:stretch>
            <a:fillRect/>
          </a:stretch>
        </p:blipFill>
        <p:spPr>
          <a:xfrm>
            <a:off x="2946893" y="321733"/>
            <a:ext cx="3975425" cy="2236177"/>
          </a:xfrm>
          <a:prstGeom prst="rect">
            <a:avLst/>
          </a:prstGeom>
        </p:spPr>
      </p:pic>
      <p:sp>
        <p:nvSpPr>
          <p:cNvPr id="2057" name="Rectangle 2056">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ỊNH HẠ LONG - HẠ LONG PARK - BÃI CHÁY 2N1D">
            <a:extLst>
              <a:ext uri="{FF2B5EF4-FFF2-40B4-BE49-F238E27FC236}">
                <a16:creationId xmlns:a16="http://schemas.microsoft.com/office/drawing/2014/main" id="{E323D48C-A059-4F56-3B74-063947D3AF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0887" y="3006496"/>
            <a:ext cx="5811431" cy="3385159"/>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EC3C76A-6DB5-D988-CE2A-EF1A132E2C4E}"/>
              </a:ext>
            </a:extLst>
          </p:cNvPr>
          <p:cNvPicPr>
            <a:picLocks noChangeAspect="1"/>
          </p:cNvPicPr>
          <p:nvPr/>
        </p:nvPicPr>
        <p:blipFill>
          <a:blip r:embed="rId4"/>
          <a:stretch>
            <a:fillRect/>
          </a:stretch>
        </p:blipFill>
        <p:spPr>
          <a:xfrm>
            <a:off x="7979986" y="791475"/>
            <a:ext cx="3440644" cy="2279426"/>
          </a:xfrm>
          <a:prstGeom prst="rect">
            <a:avLst/>
          </a:prstGeom>
        </p:spPr>
      </p:pic>
      <p:sp>
        <p:nvSpPr>
          <p:cNvPr id="2061" name="Rectangle 2060">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02D2E9-278B-9D1B-A9D6-6FC892484E0A}"/>
              </a:ext>
            </a:extLst>
          </p:cNvPr>
          <p:cNvPicPr>
            <a:picLocks noChangeAspect="1"/>
          </p:cNvPicPr>
          <p:nvPr/>
        </p:nvPicPr>
        <p:blipFill>
          <a:blip r:embed="rId5"/>
          <a:stretch>
            <a:fillRect/>
          </a:stretch>
        </p:blipFill>
        <p:spPr>
          <a:xfrm>
            <a:off x="7979985" y="4331647"/>
            <a:ext cx="3440383" cy="2004023"/>
          </a:xfrm>
          <a:prstGeom prst="rect">
            <a:avLst/>
          </a:prstGeom>
        </p:spPr>
      </p:pic>
      <p:sp>
        <p:nvSpPr>
          <p:cNvPr id="5" name="TextBox 4">
            <a:extLst>
              <a:ext uri="{FF2B5EF4-FFF2-40B4-BE49-F238E27FC236}">
                <a16:creationId xmlns:a16="http://schemas.microsoft.com/office/drawing/2014/main" id="{74BE6C3B-050F-1D4B-DC23-92BC26991F8C}"/>
              </a:ext>
            </a:extLst>
          </p:cNvPr>
          <p:cNvSpPr txBox="1"/>
          <p:nvPr/>
        </p:nvSpPr>
        <p:spPr>
          <a:xfrm>
            <a:off x="240285" y="654991"/>
            <a:ext cx="2288311" cy="1569660"/>
          </a:xfrm>
          <a:prstGeom prst="rect">
            <a:avLst/>
          </a:prstGeom>
          <a:noFill/>
        </p:spPr>
        <p:txBody>
          <a:bodyPr wrap="square" rtlCol="0">
            <a:spAutoFit/>
          </a:bodyPr>
          <a:lstStyle/>
          <a:p>
            <a:pPr algn="just"/>
            <a:r>
              <a:rPr lang="vi-VN" sz="2400">
                <a:solidFill>
                  <a:srgbClr val="00B0F0"/>
                </a:solidFill>
                <a:latin typeface="#9Slide03 Cabin Condensed Bold" panose="00000806000000000000" pitchFamily="2" charset="0"/>
              </a:rPr>
              <a:t>Các địa điểm du lịch nổi tiếng ở đồng bằng sông Hồng</a:t>
            </a:r>
            <a:endParaRPr lang="en-US" sz="2400">
              <a:solidFill>
                <a:srgbClr val="00B0F0"/>
              </a:solidFill>
              <a:latin typeface="#9Slide03 Cabin Condensed Bold" panose="00000806000000000000" pitchFamily="2" charset="0"/>
            </a:endParaRPr>
          </a:p>
        </p:txBody>
      </p:sp>
    </p:spTree>
    <p:extLst>
      <p:ext uri="{BB962C8B-B14F-4D97-AF65-F5344CB8AC3E}">
        <p14:creationId xmlns:p14="http://schemas.microsoft.com/office/powerpoint/2010/main" val="269496190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2A2B82-6010-1CF1-6B2D-BE20C7C5A3BC}"/>
              </a:ext>
            </a:extLst>
          </p:cNvPr>
          <p:cNvGraphicFramePr>
            <a:graphicFrameLocks noGrp="1"/>
          </p:cNvGraphicFramePr>
          <p:nvPr>
            <p:extLst>
              <p:ext uri="{D42A27DB-BD31-4B8C-83A1-F6EECF244321}">
                <p14:modId xmlns:p14="http://schemas.microsoft.com/office/powerpoint/2010/main" val="3764420883"/>
              </p:ext>
            </p:extLst>
          </p:nvPr>
        </p:nvGraphicFramePr>
        <p:xfrm>
          <a:off x="1941547" y="2849147"/>
          <a:ext cx="8715912" cy="898780"/>
        </p:xfrm>
        <a:graphic>
          <a:graphicData uri="http://schemas.openxmlformats.org/drawingml/2006/table">
            <a:tbl>
              <a:tblPr/>
              <a:tblGrid>
                <a:gridCol w="4444383">
                  <a:extLst>
                    <a:ext uri="{9D8B030D-6E8A-4147-A177-3AD203B41FA5}">
                      <a16:colId xmlns:a16="http://schemas.microsoft.com/office/drawing/2014/main" val="3380677864"/>
                    </a:ext>
                  </a:extLst>
                </a:gridCol>
                <a:gridCol w="1437339">
                  <a:extLst>
                    <a:ext uri="{9D8B030D-6E8A-4147-A177-3AD203B41FA5}">
                      <a16:colId xmlns:a16="http://schemas.microsoft.com/office/drawing/2014/main" val="644466265"/>
                    </a:ext>
                  </a:extLst>
                </a:gridCol>
                <a:gridCol w="1437339">
                  <a:extLst>
                    <a:ext uri="{9D8B030D-6E8A-4147-A177-3AD203B41FA5}">
                      <a16:colId xmlns:a16="http://schemas.microsoft.com/office/drawing/2014/main" val="3528227769"/>
                    </a:ext>
                  </a:extLst>
                </a:gridCol>
                <a:gridCol w="1396851">
                  <a:extLst>
                    <a:ext uri="{9D8B030D-6E8A-4147-A177-3AD203B41FA5}">
                      <a16:colId xmlns:a16="http://schemas.microsoft.com/office/drawing/2014/main" val="299784282"/>
                    </a:ext>
                  </a:extLst>
                </a:gridCol>
              </a:tblGrid>
              <a:tr h="354330">
                <a:tc>
                  <a:txBody>
                    <a:bodyPr/>
                    <a:lstStyle/>
                    <a:p>
                      <a:pPr marL="0" marR="0" indent="0" algn="ctr">
                        <a:lnSpc>
                          <a:spcPct val="135000"/>
                        </a:lnSpc>
                        <a:spcBef>
                          <a:spcPts val="0"/>
                        </a:spcBef>
                        <a:spcAft>
                          <a:spcPts val="0"/>
                        </a:spcAft>
                      </a:pPr>
                      <a:r>
                        <a:rPr lang="vi-VN" sz="2400" b="1">
                          <a:solidFill>
                            <a:srgbClr val="000000"/>
                          </a:solidFill>
                          <a:effectLst/>
                          <a:latin typeface="#9Slide03 Cabin Condensed Bold" panose="00000806000000000000" pitchFamily="2" charset="0"/>
                          <a:ea typeface="Segoe UI" panose="020B0502040204020203" pitchFamily="34" charset="0"/>
                        </a:rPr>
                        <a:t>Năm</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tc>
                  <a:txBody>
                    <a:bodyPr/>
                    <a:lstStyle/>
                    <a:p>
                      <a:pPr marL="0" marR="0" indent="0" algn="ctr">
                        <a:lnSpc>
                          <a:spcPct val="135000"/>
                        </a:lnSpc>
                        <a:spcBef>
                          <a:spcPts val="0"/>
                        </a:spcBef>
                        <a:spcAft>
                          <a:spcPts val="0"/>
                        </a:spcAft>
                      </a:pPr>
                      <a:r>
                        <a:rPr lang="vi-VN" sz="2400" b="1">
                          <a:solidFill>
                            <a:srgbClr val="000000"/>
                          </a:solidFill>
                          <a:effectLst/>
                          <a:latin typeface="#9Slide03 Cabin Condensed Bold" panose="00000806000000000000" pitchFamily="2" charset="0"/>
                          <a:ea typeface="Segoe UI" panose="020B0502040204020203" pitchFamily="34" charset="0"/>
                        </a:rPr>
                        <a:t>2010</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tc>
                  <a:txBody>
                    <a:bodyPr/>
                    <a:lstStyle/>
                    <a:p>
                      <a:pPr marL="0" marR="0" indent="0" algn="ctr">
                        <a:lnSpc>
                          <a:spcPct val="135000"/>
                        </a:lnSpc>
                        <a:spcBef>
                          <a:spcPts val="0"/>
                        </a:spcBef>
                        <a:spcAft>
                          <a:spcPts val="0"/>
                        </a:spcAft>
                      </a:pPr>
                      <a:r>
                        <a:rPr lang="vi-VN" sz="2400" b="1">
                          <a:solidFill>
                            <a:srgbClr val="000000"/>
                          </a:solidFill>
                          <a:effectLst/>
                          <a:latin typeface="#9Slide03 Cabin Condensed Bold" panose="00000806000000000000" pitchFamily="2" charset="0"/>
                          <a:ea typeface="Segoe UI" panose="020B0502040204020203" pitchFamily="34" charset="0"/>
                        </a:rPr>
                        <a:t>2015</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tc>
                  <a:txBody>
                    <a:bodyPr/>
                    <a:lstStyle/>
                    <a:p>
                      <a:pPr marL="0" marR="0" indent="0" algn="ctr">
                        <a:lnSpc>
                          <a:spcPct val="135000"/>
                        </a:lnSpc>
                        <a:spcBef>
                          <a:spcPts val="0"/>
                        </a:spcBef>
                        <a:spcAft>
                          <a:spcPts val="0"/>
                        </a:spcAft>
                      </a:pPr>
                      <a:r>
                        <a:rPr lang="vi-VN" sz="2400" b="1">
                          <a:solidFill>
                            <a:srgbClr val="000000"/>
                          </a:solidFill>
                          <a:effectLst/>
                          <a:latin typeface="#9Slide03 Cabin Condensed Bold" panose="00000806000000000000" pitchFamily="2" charset="0"/>
                          <a:ea typeface="Segoe UI" panose="020B0502040204020203" pitchFamily="34" charset="0"/>
                        </a:rPr>
                        <a:t>2022</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BFB"/>
                    </a:solidFill>
                  </a:tcPr>
                </a:tc>
                <a:extLst>
                  <a:ext uri="{0D108BD9-81ED-4DB2-BD59-A6C34878D82A}">
                    <a16:rowId xmlns:a16="http://schemas.microsoft.com/office/drawing/2014/main" val="801878240"/>
                  </a:ext>
                </a:extLst>
              </a:tr>
              <a:tr h="357505">
                <a:tc>
                  <a:txBody>
                    <a:bodyPr/>
                    <a:lstStyle/>
                    <a:p>
                      <a:pPr marL="0" marR="0" indent="0" algn="ctr">
                        <a:lnSpc>
                          <a:spcPct val="135000"/>
                        </a:lnSpc>
                        <a:spcBef>
                          <a:spcPts val="0"/>
                        </a:spcBef>
                        <a:spcAft>
                          <a:spcPts val="0"/>
                        </a:spcAft>
                      </a:pPr>
                      <a:r>
                        <a:rPr lang="vi-VN" sz="2400">
                          <a:solidFill>
                            <a:srgbClr val="000000"/>
                          </a:solidFill>
                          <a:effectLst/>
                          <a:latin typeface="#9Slide03 Cabin Condensed Bold" panose="00000806000000000000" pitchFamily="2" charset="0"/>
                          <a:ea typeface="Segoe UI" panose="020B0502040204020203" pitchFamily="34" charset="0"/>
                        </a:rPr>
                        <a:t>Doanh thu du lịch lữ hành</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400">
                          <a:solidFill>
                            <a:srgbClr val="000000"/>
                          </a:solidFill>
                          <a:effectLst/>
                          <a:latin typeface="#9Slide03 Cabin Condensed Bold" panose="00000806000000000000" pitchFamily="2" charset="0"/>
                          <a:ea typeface="Segoe UI" panose="020B0502040204020203" pitchFamily="34" charset="0"/>
                        </a:rPr>
                        <a:t>4,2</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400">
                          <a:solidFill>
                            <a:srgbClr val="000000"/>
                          </a:solidFill>
                          <a:effectLst/>
                          <a:latin typeface="#9Slide03 Cabin Condensed Bold" panose="00000806000000000000" pitchFamily="2" charset="0"/>
                          <a:ea typeface="Segoe UI" panose="020B0502040204020203" pitchFamily="34" charset="0"/>
                        </a:rPr>
                        <a:t>8,5</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35000"/>
                        </a:lnSpc>
                        <a:spcBef>
                          <a:spcPts val="0"/>
                        </a:spcBef>
                        <a:spcAft>
                          <a:spcPts val="0"/>
                        </a:spcAft>
                      </a:pPr>
                      <a:r>
                        <a:rPr lang="vi-VN" sz="2400">
                          <a:solidFill>
                            <a:srgbClr val="000000"/>
                          </a:solidFill>
                          <a:effectLst/>
                          <a:latin typeface="#9Slide03 Cabin Condensed Bold" panose="00000806000000000000" pitchFamily="2" charset="0"/>
                          <a:ea typeface="Segoe UI" panose="020B0502040204020203" pitchFamily="34" charset="0"/>
                        </a:rPr>
                        <a:t>11,1</a:t>
                      </a:r>
                      <a:endParaRPr lang="en-US" sz="2400">
                        <a:effectLst/>
                        <a:latin typeface="#9Slide03 Cabin Condensed Bold" panose="00000806000000000000" pitchFamily="2" charset="0"/>
                        <a:ea typeface="Segoe UI" panose="020B0502040204020203"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6160311"/>
                  </a:ext>
                </a:extLst>
              </a:tr>
            </a:tbl>
          </a:graphicData>
        </a:graphic>
      </p:graphicFrame>
      <p:sp>
        <p:nvSpPr>
          <p:cNvPr id="4" name="TextBox 3">
            <a:extLst>
              <a:ext uri="{FF2B5EF4-FFF2-40B4-BE49-F238E27FC236}">
                <a16:creationId xmlns:a16="http://schemas.microsoft.com/office/drawing/2014/main" id="{EF69D3BE-AA8E-8B28-2A34-8E6677EFD4BF}"/>
              </a:ext>
            </a:extLst>
          </p:cNvPr>
          <p:cNvSpPr txBox="1"/>
          <p:nvPr/>
        </p:nvSpPr>
        <p:spPr>
          <a:xfrm>
            <a:off x="1929106" y="1739128"/>
            <a:ext cx="8119964" cy="815929"/>
          </a:xfrm>
          <a:prstGeom prst="rect">
            <a:avLst/>
          </a:prstGeom>
          <a:noFill/>
        </p:spPr>
        <p:txBody>
          <a:bodyPr wrap="square">
            <a:spAutoFit/>
          </a:bodyPr>
          <a:lstStyle/>
          <a:p>
            <a:pPr marL="0" marR="0" algn="ctr">
              <a:lnSpc>
                <a:spcPct val="122000"/>
              </a:lnSpc>
              <a:spcBef>
                <a:spcPts val="0"/>
              </a:spcBef>
              <a:spcAft>
                <a:spcPts val="0"/>
              </a:spcAft>
            </a:pPr>
            <a:r>
              <a:rPr lang="vi-VN" sz="2000" b="1">
                <a:solidFill>
                  <a:srgbClr val="2B3E80"/>
                </a:solidFill>
                <a:effectLst/>
                <a:latin typeface="#9Slide03 Cabin Condensed Bold" panose="00000806000000000000" pitchFamily="2" charset="0"/>
                <a:ea typeface="Segoe UI" panose="020B0502040204020203" pitchFamily="34" charset="0"/>
              </a:rPr>
              <a:t>Bảng 26.3. Doanh thu du lịch lữ hành (theo giá hiện hành) của vùng Đồng bằng sông Hồng,</a:t>
            </a:r>
            <a:r>
              <a:rPr lang="vi-VN" sz="2000" b="1">
                <a:solidFill>
                  <a:srgbClr val="2B3E80"/>
                </a:solidFill>
                <a:latin typeface="#9Slide03 Cabin Condensed Bold" panose="00000806000000000000" pitchFamily="2" charset="0"/>
                <a:ea typeface="Segoe UI" panose="020B0502040204020203" pitchFamily="34" charset="0"/>
              </a:rPr>
              <a:t> </a:t>
            </a:r>
            <a:r>
              <a:rPr lang="vi-VN" sz="2000" b="1">
                <a:solidFill>
                  <a:srgbClr val="2B3E80"/>
                </a:solidFill>
                <a:effectLst/>
                <a:latin typeface="#9Slide03 Cabin Condensed Bold" panose="00000806000000000000" pitchFamily="2" charset="0"/>
                <a:ea typeface="Segoe UI" panose="020B0502040204020203" pitchFamily="34" charset="0"/>
              </a:rPr>
              <a:t>giai đoạn 2010- 2022</a:t>
            </a:r>
            <a:endParaRPr lang="en-US" sz="2000" b="1">
              <a:solidFill>
                <a:srgbClr val="2B3E80"/>
              </a:solidFill>
              <a:effectLst/>
              <a:latin typeface="#9Slide03 Cabin Condensed Bold" panose="00000806000000000000" pitchFamily="2" charset="0"/>
              <a:ea typeface="Segoe UI" panose="020B0502040204020203" pitchFamily="34" charset="0"/>
            </a:endParaRPr>
          </a:p>
        </p:txBody>
      </p:sp>
      <p:pic>
        <p:nvPicPr>
          <p:cNvPr id="5" name="Picture 4">
            <a:extLst>
              <a:ext uri="{FF2B5EF4-FFF2-40B4-BE49-F238E27FC236}">
                <a16:creationId xmlns:a16="http://schemas.microsoft.com/office/drawing/2014/main" id="{3F3746E1-4678-82CE-A1A1-CB1F7193F8DB}"/>
              </a:ext>
            </a:extLst>
          </p:cNvPr>
          <p:cNvPicPr>
            <a:picLocks noChangeAspect="1"/>
          </p:cNvPicPr>
          <p:nvPr/>
        </p:nvPicPr>
        <p:blipFill>
          <a:blip r:embed="rId2"/>
          <a:stretch>
            <a:fillRect/>
          </a:stretch>
        </p:blipFill>
        <p:spPr>
          <a:xfrm>
            <a:off x="387310" y="208092"/>
            <a:ext cx="1229082" cy="1322072"/>
          </a:xfrm>
          <a:prstGeom prst="rect">
            <a:avLst/>
          </a:prstGeom>
        </p:spPr>
      </p:pic>
      <p:sp>
        <p:nvSpPr>
          <p:cNvPr id="6" name="TextBox 5">
            <a:extLst>
              <a:ext uri="{FF2B5EF4-FFF2-40B4-BE49-F238E27FC236}">
                <a16:creationId xmlns:a16="http://schemas.microsoft.com/office/drawing/2014/main" id="{37FCF0CB-39A3-2ED0-9ECF-251DB543A76F}"/>
              </a:ext>
            </a:extLst>
          </p:cNvPr>
          <p:cNvSpPr txBox="1"/>
          <p:nvPr/>
        </p:nvSpPr>
        <p:spPr>
          <a:xfrm>
            <a:off x="1809357" y="407463"/>
            <a:ext cx="9877818" cy="830997"/>
          </a:xfrm>
          <a:prstGeom prst="rect">
            <a:avLst/>
          </a:prstGeom>
          <a:solidFill>
            <a:schemeClr val="accent6">
              <a:lumMod val="20000"/>
              <a:lumOff val="80000"/>
            </a:schemeClr>
          </a:solidFill>
          <a:ln w="19050">
            <a:solidFill>
              <a:schemeClr val="accent6">
                <a:lumMod val="60000"/>
                <a:lumOff val="40000"/>
              </a:schemeClr>
            </a:solidFill>
          </a:ln>
        </p:spPr>
        <p:txBody>
          <a:bodyPr wrap="square" rtlCol="0">
            <a:spAutoFit/>
          </a:bodyPr>
          <a:lstStyle/>
          <a:p>
            <a:r>
              <a:rPr lang="vi-VN" sz="2400">
                <a:solidFill>
                  <a:schemeClr val="accent6">
                    <a:lumMod val="50000"/>
                  </a:schemeClr>
                </a:solidFill>
                <a:latin typeface="#9Slide03 Cabin Condensed Bold" panose="00000806000000000000" pitchFamily="2" charset="0"/>
              </a:rPr>
              <a:t>Quan sát bảng 26.3, nhận xét doanh thu du lịch lữ hành (theo giá hiện hành) của vùng Đồng bằng sông Hồng, giai đoạn 2010- 2022</a:t>
            </a:r>
          </a:p>
        </p:txBody>
      </p:sp>
      <p:grpSp>
        <p:nvGrpSpPr>
          <p:cNvPr id="7" name="Nhóm 1">
            <a:extLst>
              <a:ext uri="{FF2B5EF4-FFF2-40B4-BE49-F238E27FC236}">
                <a16:creationId xmlns:a16="http://schemas.microsoft.com/office/drawing/2014/main" id="{29EBA186-CD77-5D90-107E-0175FF5D981A}"/>
              </a:ext>
            </a:extLst>
          </p:cNvPr>
          <p:cNvGrpSpPr/>
          <p:nvPr/>
        </p:nvGrpSpPr>
        <p:grpSpPr>
          <a:xfrm>
            <a:off x="-14068" y="27728"/>
            <a:ext cx="12206068" cy="6858000"/>
            <a:chOff x="-14068" y="0"/>
            <a:chExt cx="12206068" cy="6858000"/>
          </a:xfrm>
        </p:grpSpPr>
        <p:grpSp>
          <p:nvGrpSpPr>
            <p:cNvPr id="8" name="Nhóm 2">
              <a:extLst>
                <a:ext uri="{FF2B5EF4-FFF2-40B4-BE49-F238E27FC236}">
                  <a16:creationId xmlns:a16="http://schemas.microsoft.com/office/drawing/2014/main" id="{2D747736-2D25-005E-6BEF-36CF64797E1C}"/>
                </a:ext>
              </a:extLst>
            </p:cNvPr>
            <p:cNvGrpSpPr/>
            <p:nvPr/>
          </p:nvGrpSpPr>
          <p:grpSpPr>
            <a:xfrm>
              <a:off x="-14068" y="0"/>
              <a:ext cx="12206068" cy="6858000"/>
              <a:chOff x="-14068" y="0"/>
              <a:chExt cx="12206068" cy="6858000"/>
            </a:xfrm>
          </p:grpSpPr>
          <p:cxnSp>
            <p:nvCxnSpPr>
              <p:cNvPr id="10" name="Đường nối Thẳng 4">
                <a:extLst>
                  <a:ext uri="{FF2B5EF4-FFF2-40B4-BE49-F238E27FC236}">
                    <a16:creationId xmlns:a16="http://schemas.microsoft.com/office/drawing/2014/main" id="{63076210-E32F-2E46-8607-AE4DA8C5D3BB}"/>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1" name="Đường nối Thẳng 5">
                <a:extLst>
                  <a:ext uri="{FF2B5EF4-FFF2-40B4-BE49-F238E27FC236}">
                    <a16:creationId xmlns:a16="http://schemas.microsoft.com/office/drawing/2014/main" id="{690CD091-BDEF-0E86-D81A-55571DC54B8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2" name="Đường nối Thẳng 6">
                <a:extLst>
                  <a:ext uri="{FF2B5EF4-FFF2-40B4-BE49-F238E27FC236}">
                    <a16:creationId xmlns:a16="http://schemas.microsoft.com/office/drawing/2014/main" id="{68182511-CF46-9180-0D58-7D4F75561542}"/>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9" name="Đường nối Thẳng 3">
              <a:extLst>
                <a:ext uri="{FF2B5EF4-FFF2-40B4-BE49-F238E27FC236}">
                  <a16:creationId xmlns:a16="http://schemas.microsoft.com/office/drawing/2014/main" id="{832F3D07-3898-E3EB-B97F-18BEDE834C50}"/>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14" name="TextBox 13">
            <a:extLst>
              <a:ext uri="{FF2B5EF4-FFF2-40B4-BE49-F238E27FC236}">
                <a16:creationId xmlns:a16="http://schemas.microsoft.com/office/drawing/2014/main" id="{12C5CBB7-14FF-F818-1A96-C81856358C6A}"/>
              </a:ext>
            </a:extLst>
          </p:cNvPr>
          <p:cNvSpPr txBox="1"/>
          <p:nvPr/>
        </p:nvSpPr>
        <p:spPr>
          <a:xfrm>
            <a:off x="371447" y="4324365"/>
            <a:ext cx="7889841" cy="1362168"/>
          </a:xfrm>
          <a:prstGeom prst="rect">
            <a:avLst/>
          </a:prstGeom>
          <a:noFill/>
        </p:spPr>
        <p:txBody>
          <a:bodyPr wrap="square">
            <a:spAutoFit/>
          </a:bodyPr>
          <a:lstStyle/>
          <a:p>
            <a:pPr marL="342900" marR="0" lvl="0" indent="-342900" algn="ctr" defTabSz="914400" rtl="0" eaLnBrk="1" fontAlgn="auto" latinLnBrk="0" hangingPunct="1">
              <a:lnSpc>
                <a:spcPct val="135000"/>
              </a:lnSpc>
              <a:spcBef>
                <a:spcPts val="0"/>
              </a:spcBef>
              <a:spcAft>
                <a:spcPts val="0"/>
              </a:spcAft>
              <a:buClrTx/>
              <a:buSzTx/>
              <a:buFont typeface="Wingdings" panose="05000000000000000000" pitchFamily="2" charset="2"/>
              <a:buChar char="Ø"/>
              <a:tabLst/>
              <a:defRPr/>
            </a:pPr>
            <a:r>
              <a:rPr kumimoji="0" lang="vi-VN" sz="2400" b="0" i="0" u="none" strike="noStrike" kern="1200" cap="none" spc="0" normalizeH="0" baseline="0" noProof="0">
                <a:ln>
                  <a:noFill/>
                </a:ln>
                <a:solidFill>
                  <a:srgbClr val="0070C0"/>
                </a:solidFill>
                <a:effectLst/>
                <a:uLnTx/>
                <a:uFillTx/>
                <a:latin typeface="#9Slide03 Cabin Condensed Bold" panose="00000806000000000000" pitchFamily="2" charset="0"/>
                <a:ea typeface="Segoe UI" panose="020B0502040204020203" pitchFamily="34" charset="0"/>
              </a:rPr>
              <a:t>Doanh thu du lịch lữ h</a:t>
            </a:r>
            <a:r>
              <a:rPr lang="en-US" sz="2400">
                <a:solidFill>
                  <a:srgbClr val="0070C0"/>
                </a:solidFill>
                <a:latin typeface="#9Slide03 Cabin Condensed Bold" panose="00000806000000000000" pitchFamily="2" charset="0"/>
                <a:ea typeface="Segoe UI" panose="020B0502040204020203" pitchFamily="34" charset="0"/>
              </a:rPr>
              <a:t>à</a:t>
            </a:r>
            <a:r>
              <a:rPr kumimoji="0" lang="vi-VN" sz="2400" b="0" i="0" u="none" strike="noStrike" kern="1200" cap="none" spc="0" normalizeH="0" baseline="0" noProof="0">
                <a:ln>
                  <a:noFill/>
                </a:ln>
                <a:solidFill>
                  <a:srgbClr val="0070C0"/>
                </a:solidFill>
                <a:effectLst/>
                <a:uLnTx/>
                <a:uFillTx/>
                <a:latin typeface="#9Slide03 Cabin Condensed Bold" panose="00000806000000000000" pitchFamily="2" charset="0"/>
                <a:ea typeface="Segoe UI" panose="020B0502040204020203" pitchFamily="34" charset="0"/>
              </a:rPr>
              <a:t>nh có xu hướng </a:t>
            </a:r>
            <a:r>
              <a:rPr kumimoji="0" lang="vi-VN" sz="2400" b="0" i="0" u="none" strike="noStrike" kern="1200" cap="none" spc="0" normalizeH="0" baseline="0" noProof="0">
                <a:ln>
                  <a:noFill/>
                </a:ln>
                <a:solidFill>
                  <a:srgbClr val="C00000"/>
                </a:solidFill>
                <a:effectLst/>
                <a:uLnTx/>
                <a:uFillTx/>
                <a:latin typeface="#9Slide03 Cabin Condensed Bold" panose="00000806000000000000" pitchFamily="2" charset="0"/>
                <a:ea typeface="Segoe UI" panose="020B0502040204020203" pitchFamily="34" charset="0"/>
              </a:rPr>
              <a:t>tăng nhanh</a:t>
            </a:r>
            <a:r>
              <a:rPr kumimoji="0" lang="vi-VN" sz="2400" b="0" i="0" u="none" strike="noStrike" kern="1200" cap="none" spc="0" normalizeH="0" baseline="0" noProof="0">
                <a:ln>
                  <a:noFill/>
                </a:ln>
                <a:solidFill>
                  <a:srgbClr val="0070C0"/>
                </a:solidFill>
                <a:effectLst/>
                <a:uLnTx/>
                <a:uFillTx/>
                <a:latin typeface="#9Slide03 Cabin Condensed Bold" panose="00000806000000000000" pitchFamily="2" charset="0"/>
                <a:ea typeface="Segoe UI" panose="020B0502040204020203" pitchFamily="34" charset="0"/>
              </a:rPr>
              <a:t>, tăng </a:t>
            </a:r>
            <a:r>
              <a:rPr kumimoji="0" lang="vi-VN" sz="3200" b="0" i="0" u="none" strike="noStrike" kern="1200" cap="none" spc="0" normalizeH="0" baseline="0" noProof="0">
                <a:ln>
                  <a:noFill/>
                </a:ln>
                <a:solidFill>
                  <a:srgbClr val="C00000"/>
                </a:solidFill>
                <a:effectLst/>
                <a:uLnTx/>
                <a:uFillTx/>
                <a:latin typeface="#9Slide03 Cabin Condensed Bold" panose="00000806000000000000" pitchFamily="2" charset="0"/>
                <a:ea typeface="Segoe UI" panose="020B0502040204020203" pitchFamily="34" charset="0"/>
              </a:rPr>
              <a:t>2,6</a:t>
            </a:r>
            <a:r>
              <a:rPr kumimoji="0" lang="vi-VN" sz="2400" b="0" i="0" u="none" strike="noStrike" kern="1200" cap="none" spc="0" normalizeH="0" baseline="0" noProof="0">
                <a:ln>
                  <a:noFill/>
                </a:ln>
                <a:solidFill>
                  <a:srgbClr val="0070C0"/>
                </a:solidFill>
                <a:effectLst/>
                <a:uLnTx/>
                <a:uFillTx/>
                <a:latin typeface="#9Slide03 Cabin Condensed Bold" panose="00000806000000000000" pitchFamily="2" charset="0"/>
                <a:ea typeface="Segoe UI" panose="020B0502040204020203" pitchFamily="34" charset="0"/>
              </a:rPr>
              <a:t> lần</a:t>
            </a:r>
          </a:p>
          <a:p>
            <a:pPr marL="342900" marR="0" lvl="0" indent="-342900" algn="just" defTabSz="914400" rtl="0" eaLnBrk="1" fontAlgn="auto" latinLnBrk="0" hangingPunct="1">
              <a:lnSpc>
                <a:spcPct val="135000"/>
              </a:lnSpc>
              <a:spcBef>
                <a:spcPts val="0"/>
              </a:spcBef>
              <a:spcAft>
                <a:spcPts val="0"/>
              </a:spcAft>
              <a:buClrTx/>
              <a:buSzTx/>
              <a:buFont typeface="Wingdings" panose="05000000000000000000" pitchFamily="2" charset="2"/>
              <a:buChar char="Ø"/>
              <a:tabLst/>
              <a:defRPr/>
            </a:pPr>
            <a:r>
              <a:rPr lang="vi-VN" sz="2400">
                <a:solidFill>
                  <a:srgbClr val="0070C0"/>
                </a:solidFill>
                <a:latin typeface="#9Slide03 Cabin Condensed Bold" panose="00000806000000000000" pitchFamily="2" charset="0"/>
                <a:ea typeface="Segoe UI" panose="020B0502040204020203" pitchFamily="34" charset="0"/>
              </a:rPr>
              <a:t>Chiếm </a:t>
            </a:r>
            <a:r>
              <a:rPr lang="vi-VN" sz="3200">
                <a:solidFill>
                  <a:srgbClr val="C00000"/>
                </a:solidFill>
                <a:latin typeface="#9Slide03 Cabin Condensed Bold" panose="00000806000000000000" pitchFamily="2" charset="0"/>
                <a:ea typeface="Segoe UI" panose="020B0502040204020203" pitchFamily="34" charset="0"/>
              </a:rPr>
              <a:t>31,3% </a:t>
            </a:r>
            <a:r>
              <a:rPr lang="vi-VN" sz="2400">
                <a:solidFill>
                  <a:srgbClr val="0070C0"/>
                </a:solidFill>
                <a:latin typeface="#9Slide03 Cabin Condensed Bold" panose="00000806000000000000" pitchFamily="2" charset="0"/>
                <a:ea typeface="Segoe UI" panose="020B0502040204020203" pitchFamily="34" charset="0"/>
              </a:rPr>
              <a:t>cả nước (năm 2022)</a:t>
            </a:r>
            <a:endParaRPr kumimoji="0" lang="en-US" sz="2400" b="0" i="0" u="none" strike="noStrike" kern="1200" cap="none" spc="0" normalizeH="0" baseline="0" noProof="0">
              <a:ln>
                <a:noFill/>
              </a:ln>
              <a:solidFill>
                <a:srgbClr val="0070C0"/>
              </a:solidFill>
              <a:effectLst/>
              <a:uLnTx/>
              <a:uFillTx/>
              <a:latin typeface="#9Slide03 Cabin Condensed Bold" panose="00000806000000000000" pitchFamily="2" charset="0"/>
              <a:ea typeface="Segoe UI" panose="020B0502040204020203" pitchFamily="34" charset="0"/>
            </a:endParaRPr>
          </a:p>
        </p:txBody>
      </p:sp>
      <p:pic>
        <p:nvPicPr>
          <p:cNvPr id="15" name="Picture 14">
            <a:extLst>
              <a:ext uri="{FF2B5EF4-FFF2-40B4-BE49-F238E27FC236}">
                <a16:creationId xmlns:a16="http://schemas.microsoft.com/office/drawing/2014/main" id="{07DFC311-64E1-B274-D0AF-1082F339ACB7}"/>
              </a:ext>
            </a:extLst>
          </p:cNvPr>
          <p:cNvPicPr>
            <a:picLocks noChangeAspect="1"/>
          </p:cNvPicPr>
          <p:nvPr/>
        </p:nvPicPr>
        <p:blipFill>
          <a:blip r:embed="rId3"/>
          <a:stretch>
            <a:fillRect/>
          </a:stretch>
        </p:blipFill>
        <p:spPr>
          <a:xfrm>
            <a:off x="8446876" y="4407055"/>
            <a:ext cx="3517332" cy="1969706"/>
          </a:xfrm>
          <a:prstGeom prst="rect">
            <a:avLst/>
          </a:prstGeom>
        </p:spPr>
      </p:pic>
      <p:pic>
        <p:nvPicPr>
          <p:cNvPr id="16" name="Picture 15">
            <a:extLst>
              <a:ext uri="{FF2B5EF4-FFF2-40B4-BE49-F238E27FC236}">
                <a16:creationId xmlns:a16="http://schemas.microsoft.com/office/drawing/2014/main" id="{A8BB8170-D9F8-01C0-9B2C-988D0BB04EF5}"/>
              </a:ext>
            </a:extLst>
          </p:cNvPr>
          <p:cNvPicPr>
            <a:picLocks noChangeAspect="1"/>
          </p:cNvPicPr>
          <p:nvPr/>
        </p:nvPicPr>
        <p:blipFill>
          <a:blip r:embed="rId4"/>
          <a:stretch>
            <a:fillRect/>
          </a:stretch>
        </p:blipFill>
        <p:spPr>
          <a:xfrm>
            <a:off x="5989088" y="5349258"/>
            <a:ext cx="1365962" cy="1365962"/>
          </a:xfrm>
          <a:prstGeom prst="rect">
            <a:avLst/>
          </a:prstGeom>
        </p:spPr>
      </p:pic>
    </p:spTree>
    <p:extLst>
      <p:ext uri="{BB962C8B-B14F-4D97-AF65-F5344CB8AC3E}">
        <p14:creationId xmlns:p14="http://schemas.microsoft.com/office/powerpoint/2010/main" val="3185409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71A33A-CA8E-0B06-0A9B-A4CA80ABB998}"/>
              </a:ext>
            </a:extLst>
          </p:cNvPr>
          <p:cNvPicPr>
            <a:picLocks noChangeAspect="1"/>
          </p:cNvPicPr>
          <p:nvPr/>
        </p:nvPicPr>
        <p:blipFill rotWithShape="1">
          <a:blip r:embed="rId2"/>
          <a:srcRect l="17268" r="948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F925A030-587B-A709-B733-FB069210FA4D}"/>
              </a:ext>
            </a:extLst>
          </p:cNvPr>
          <p:cNvSpPr txBox="1"/>
          <p:nvPr/>
        </p:nvSpPr>
        <p:spPr>
          <a:xfrm>
            <a:off x="6657715" y="2990818"/>
            <a:ext cx="4429868" cy="2913872"/>
          </a:xfrm>
          <a:prstGeom prst="rect">
            <a:avLst/>
          </a:prstGeom>
        </p:spPr>
        <p:txBody>
          <a:bodyPr vert="horz" lIns="91440" tIns="45720" rIns="91440" bIns="45720" rtlCol="0" anchor="t">
            <a:normAutofit/>
          </a:bodyPr>
          <a:lstStyle/>
          <a:p>
            <a:pPr>
              <a:lnSpc>
                <a:spcPct val="90000"/>
              </a:lnSpc>
              <a:spcAft>
                <a:spcPts val="600"/>
              </a:spcAft>
            </a:pPr>
            <a:r>
              <a:rPr lang="en-US" sz="3200">
                <a:solidFill>
                  <a:srgbClr val="00B0F0">
                    <a:alpha val="80000"/>
                  </a:srgbClr>
                </a:solidFill>
                <a:latin typeface="#9Slide05 SVNShintia Script" panose="02000804000000020003" pitchFamily="2" charset="0"/>
              </a:rPr>
              <a:t>Hà Nội là trung tâm tài </a:t>
            </a:r>
            <a:r>
              <a:rPr lang="vi-VN" sz="3200">
                <a:solidFill>
                  <a:srgbClr val="00B0F0">
                    <a:alpha val="80000"/>
                  </a:srgbClr>
                </a:solidFill>
                <a:latin typeface="#9Slide05 SVNShintia Script" panose="02000804000000020003" pitchFamily="2" charset="0"/>
              </a:rPr>
              <a:t>chí</a:t>
            </a:r>
            <a:r>
              <a:rPr lang="en-US" sz="3200">
                <a:solidFill>
                  <a:srgbClr val="00B0F0">
                    <a:alpha val="80000"/>
                  </a:srgbClr>
                </a:solidFill>
                <a:latin typeface="#9Slide05 SVNShintia Script" panose="02000804000000020003" pitchFamily="2" charset="0"/>
              </a:rPr>
              <a:t>nh lớn nhất vùng</a:t>
            </a:r>
          </a:p>
        </p:txBody>
      </p:sp>
      <p:sp>
        <p:nvSpPr>
          <p:cNvPr id="3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1979893-D694-2EA9-E7BF-16F5276DB2C9}"/>
              </a:ext>
            </a:extLst>
          </p:cNvPr>
          <p:cNvPicPr>
            <a:picLocks noChangeAspect="1"/>
          </p:cNvPicPr>
          <p:nvPr/>
        </p:nvPicPr>
        <p:blipFill>
          <a:blip r:embed="rId3"/>
          <a:stretch>
            <a:fillRect/>
          </a:stretch>
        </p:blipFill>
        <p:spPr>
          <a:xfrm>
            <a:off x="7079880" y="4944113"/>
            <a:ext cx="1654551" cy="1661937"/>
          </a:xfrm>
          <a:prstGeom prst="rect">
            <a:avLst/>
          </a:prstGeom>
        </p:spPr>
      </p:pic>
      <p:pic>
        <p:nvPicPr>
          <p:cNvPr id="6" name="Picture 5">
            <a:extLst>
              <a:ext uri="{FF2B5EF4-FFF2-40B4-BE49-F238E27FC236}">
                <a16:creationId xmlns:a16="http://schemas.microsoft.com/office/drawing/2014/main" id="{A28CFB92-E4D8-91F5-0FD2-3532183D7D83}"/>
              </a:ext>
            </a:extLst>
          </p:cNvPr>
          <p:cNvPicPr>
            <a:picLocks noChangeAspect="1"/>
          </p:cNvPicPr>
          <p:nvPr/>
        </p:nvPicPr>
        <p:blipFill>
          <a:blip r:embed="rId4"/>
          <a:stretch>
            <a:fillRect/>
          </a:stretch>
        </p:blipFill>
        <p:spPr>
          <a:xfrm>
            <a:off x="9334581" y="48683"/>
            <a:ext cx="2579126" cy="2581275"/>
          </a:xfrm>
          <a:prstGeom prst="rect">
            <a:avLst/>
          </a:prstGeom>
        </p:spPr>
      </p:pic>
    </p:spTree>
    <p:extLst>
      <p:ext uri="{BB962C8B-B14F-4D97-AF65-F5344CB8AC3E}">
        <p14:creationId xmlns:p14="http://schemas.microsoft.com/office/powerpoint/2010/main" val="55398420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307EE5-2FE9-42A0-9A59-FAC153751BEF}"/>
              </a:ext>
            </a:extLst>
          </p:cNvPr>
          <p:cNvSpPr txBox="1"/>
          <p:nvPr/>
        </p:nvSpPr>
        <p:spPr>
          <a:xfrm>
            <a:off x="2956635" y="4664809"/>
            <a:ext cx="2952750" cy="78670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Cabin Condensed Bold" panose="00000806000000000000" pitchFamily="2" charset="0"/>
                <a:ea typeface="+mn-ea"/>
                <a:cs typeface="+mn-cs"/>
              </a:rPr>
              <a:t>Logistics là </a:t>
            </a:r>
            <a:r>
              <a:rPr kumimoji="0" lang="vi-VN" sz="3600" b="0" i="0" u="none" strike="noStrike" kern="1200" cap="none" spc="0" normalizeH="0" baseline="0" noProof="0">
                <a:ln>
                  <a:noFill/>
                </a:ln>
                <a:solidFill>
                  <a:prstClr val="black"/>
                </a:solidFill>
                <a:effectLst/>
                <a:uLnTx/>
                <a:uFillTx/>
                <a:latin typeface="#9Slide03 Cabin Condensed Bold" panose="00000806000000000000" pitchFamily="2" charset="0"/>
                <a:ea typeface="+mn-ea"/>
                <a:cs typeface="+mn-cs"/>
              </a:rPr>
              <a:t>gì?</a:t>
            </a:r>
            <a:endParaRPr kumimoji="0" lang="en-US" sz="3600" b="0" i="0" u="none" strike="noStrike" kern="1200" cap="none" spc="0" normalizeH="0" baseline="0" noProof="0">
              <a:ln>
                <a:noFill/>
              </a:ln>
              <a:solidFill>
                <a:prstClr val="black"/>
              </a:solidFill>
              <a:effectLst/>
              <a:uLnTx/>
              <a:uFillTx/>
              <a:latin typeface="#9Slide03 Cabin Condensed Bold" panose="00000806000000000000" pitchFamily="2" charset="0"/>
              <a:ea typeface="+mn-ea"/>
              <a:cs typeface="+mn-cs"/>
            </a:endParaRPr>
          </a:p>
        </p:txBody>
      </p:sp>
      <p:pic>
        <p:nvPicPr>
          <p:cNvPr id="2" name="Picture 1">
            <a:extLst>
              <a:ext uri="{FF2B5EF4-FFF2-40B4-BE49-F238E27FC236}">
                <a16:creationId xmlns:a16="http://schemas.microsoft.com/office/drawing/2014/main" id="{AE92F38C-6A05-F00D-F7CD-34FA4B3CB681}"/>
              </a:ext>
            </a:extLst>
          </p:cNvPr>
          <p:cNvPicPr>
            <a:picLocks noChangeAspect="1"/>
          </p:cNvPicPr>
          <p:nvPr/>
        </p:nvPicPr>
        <p:blipFill rotWithShape="1">
          <a:blip r:embed="rId2"/>
          <a:srcRect l="731" r="-2" b="-2"/>
          <a:stretch/>
        </p:blipFill>
        <p:spPr>
          <a:xfrm>
            <a:off x="20" y="10"/>
            <a:ext cx="6095980" cy="4605671"/>
          </a:xfrm>
          <a:prstGeom prst="rect">
            <a:avLst/>
          </a:prstGeom>
        </p:spPr>
      </p:pic>
      <p:pic>
        <p:nvPicPr>
          <p:cNvPr id="4" name="Picture 3">
            <a:extLst>
              <a:ext uri="{FF2B5EF4-FFF2-40B4-BE49-F238E27FC236}">
                <a16:creationId xmlns:a16="http://schemas.microsoft.com/office/drawing/2014/main" id="{F44D9B1E-2204-B0CB-5041-EC116A6717BF}"/>
              </a:ext>
            </a:extLst>
          </p:cNvPr>
          <p:cNvPicPr>
            <a:picLocks noChangeAspect="1"/>
          </p:cNvPicPr>
          <p:nvPr/>
        </p:nvPicPr>
        <p:blipFill rotWithShape="1">
          <a:blip r:embed="rId3"/>
          <a:srcRect l="2716" r="3" b="3"/>
          <a:stretch/>
        </p:blipFill>
        <p:spPr>
          <a:xfrm>
            <a:off x="6095998" y="10"/>
            <a:ext cx="6096000" cy="4605671"/>
          </a:xfrm>
          <a:prstGeom prst="rect">
            <a:avLst/>
          </a:prstGeom>
        </p:spPr>
      </p:pic>
      <p:grpSp>
        <p:nvGrpSpPr>
          <p:cNvPr id="11" name="Group 10">
            <a:extLst>
              <a:ext uri="{FF2B5EF4-FFF2-40B4-BE49-F238E27FC236}">
                <a16:creationId xmlns:a16="http://schemas.microsoft.com/office/drawing/2014/main" id="{A2A4F5A4-1409-1D21-0242-3FD06D0E87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4543999"/>
            <a:ext cx="12192000" cy="123364"/>
            <a:chOff x="1" y="6737460"/>
            <a:chExt cx="12192000" cy="123364"/>
          </a:xfrm>
        </p:grpSpPr>
        <p:sp>
          <p:nvSpPr>
            <p:cNvPr id="12" name="Rectangle 11">
              <a:extLst>
                <a:ext uri="{FF2B5EF4-FFF2-40B4-BE49-F238E27FC236}">
                  <a16:creationId xmlns:a16="http://schemas.microsoft.com/office/drawing/2014/main" id="{21B05FAC-21CF-D544-5CD5-C4FB6577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3E6EB2-0E8D-3B8D-C520-219B1D4F0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E795D3B3-37D6-A599-9D56-DBE4089AE9DA}"/>
              </a:ext>
            </a:extLst>
          </p:cNvPr>
          <p:cNvPicPr>
            <a:picLocks noChangeAspect="1"/>
          </p:cNvPicPr>
          <p:nvPr/>
        </p:nvPicPr>
        <p:blipFill>
          <a:blip r:embed="rId4"/>
          <a:stretch>
            <a:fillRect/>
          </a:stretch>
        </p:blipFill>
        <p:spPr>
          <a:xfrm>
            <a:off x="552850" y="4877792"/>
            <a:ext cx="1390260" cy="1495444"/>
          </a:xfrm>
          <a:prstGeom prst="rect">
            <a:avLst/>
          </a:prstGeom>
        </p:spPr>
      </p:pic>
      <p:sp>
        <p:nvSpPr>
          <p:cNvPr id="14" name="TextBox 13">
            <a:extLst>
              <a:ext uri="{FF2B5EF4-FFF2-40B4-BE49-F238E27FC236}">
                <a16:creationId xmlns:a16="http://schemas.microsoft.com/office/drawing/2014/main" id="{2C5C908C-BEEF-67D0-AD50-290D8603253C}"/>
              </a:ext>
            </a:extLst>
          </p:cNvPr>
          <p:cNvSpPr txBox="1"/>
          <p:nvPr/>
        </p:nvSpPr>
        <p:spPr>
          <a:xfrm>
            <a:off x="2391121" y="5451514"/>
            <a:ext cx="965469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Cabin Condensed Bold" panose="00000806000000000000" pitchFamily="2" charset="0"/>
                <a:ea typeface="+mn-ea"/>
                <a:cs typeface="+mn-cs"/>
              </a:rPr>
              <a:t>Logistics là một phần của Chuỗi cung ứng bao gồm những công đoạn: Lên kế hoạch, Thực hiện và Kiểm soát luồng chuyển dịch của hàng hóa, dịch vụ cũng như những thông tin liên quan đến luồng chuyển dịch.</a:t>
            </a:r>
            <a:endParaRPr kumimoji="0" lang="en-US" sz="2400" b="0" i="0" u="none" strike="noStrike" kern="1200" cap="none" spc="0" normalizeH="0" baseline="0" noProof="0">
              <a:ln>
                <a:noFill/>
              </a:ln>
              <a:solidFill>
                <a:srgbClr val="0070C0"/>
              </a:solidFill>
              <a:effectLst/>
              <a:uLnTx/>
              <a:uFillTx/>
              <a:latin typeface="#9Slide03 Cabin Condensed Bold" panose="00000806000000000000" pitchFamily="2" charset="0"/>
              <a:ea typeface="+mn-ea"/>
              <a:cs typeface="+mn-cs"/>
            </a:endParaRPr>
          </a:p>
        </p:txBody>
      </p:sp>
    </p:spTree>
    <p:extLst>
      <p:ext uri="{BB962C8B-B14F-4D97-AF65-F5344CB8AC3E}">
        <p14:creationId xmlns:p14="http://schemas.microsoft.com/office/powerpoint/2010/main" val="3094811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72053D-8D80-AC83-68C6-7AEE4D6496B3}"/>
              </a:ext>
            </a:extLst>
          </p:cNvPr>
          <p:cNvPicPr>
            <a:picLocks noChangeAspect="1"/>
          </p:cNvPicPr>
          <p:nvPr/>
        </p:nvPicPr>
        <p:blipFill rotWithShape="1">
          <a:blip r:embed="rId2"/>
          <a:srcRect t="20956" r="-1" b="2285"/>
          <a:stretch/>
        </p:blipFill>
        <p:spPr>
          <a:xfrm>
            <a:off x="-2" y="10"/>
            <a:ext cx="6096002" cy="3428990"/>
          </a:xfrm>
          <a:prstGeom prst="rect">
            <a:avLst/>
          </a:prstGeom>
        </p:spPr>
      </p:pic>
      <p:pic>
        <p:nvPicPr>
          <p:cNvPr id="2" name="Picture 1">
            <a:extLst>
              <a:ext uri="{FF2B5EF4-FFF2-40B4-BE49-F238E27FC236}">
                <a16:creationId xmlns:a16="http://schemas.microsoft.com/office/drawing/2014/main" id="{DFC98E53-513E-0303-3DAD-D6F809A35455}"/>
              </a:ext>
            </a:extLst>
          </p:cNvPr>
          <p:cNvPicPr>
            <a:picLocks noChangeAspect="1"/>
          </p:cNvPicPr>
          <p:nvPr/>
        </p:nvPicPr>
        <p:blipFill rotWithShape="1">
          <a:blip r:embed="rId3"/>
          <a:srcRect t="1867" b="13863"/>
          <a:stretch/>
        </p:blipFill>
        <p:spPr>
          <a:xfrm>
            <a:off x="6096000" y="1"/>
            <a:ext cx="6096000" cy="3429000"/>
          </a:xfrm>
          <a:prstGeom prst="rect">
            <a:avLst/>
          </a:prstGeom>
        </p:spPr>
      </p:pic>
      <p:grpSp>
        <p:nvGrpSpPr>
          <p:cNvPr id="10" name="Group 9">
            <a:extLst>
              <a:ext uri="{FF2B5EF4-FFF2-40B4-BE49-F238E27FC236}">
                <a16:creationId xmlns:a16="http://schemas.microsoft.com/office/drawing/2014/main" id="{AC8DF490-C22A-F953-E1C7-B9B4B37FD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67319"/>
            <a:ext cx="12192000" cy="123363"/>
            <a:chOff x="876692" y="4888672"/>
            <a:chExt cx="10439007" cy="123363"/>
          </a:xfrm>
        </p:grpSpPr>
        <p:sp>
          <p:nvSpPr>
            <p:cNvPr id="11" name="Rectangle 10">
              <a:extLst>
                <a:ext uri="{FF2B5EF4-FFF2-40B4-BE49-F238E27FC236}">
                  <a16:creationId xmlns:a16="http://schemas.microsoft.com/office/drawing/2014/main" id="{B0E046CD-C684-7EEC-3D0B-B8BED646E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515" y="-269151"/>
              <a:ext cx="123362" cy="1043900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F64D758-5833-C33E-2DC2-75925B9F0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719273" y="2415609"/>
              <a:ext cx="123362" cy="506949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FBA76BA-3548-A83D-5BA4-CD6B4DAF4B04}"/>
              </a:ext>
            </a:extLst>
          </p:cNvPr>
          <p:cNvSpPr txBox="1"/>
          <p:nvPr/>
        </p:nvSpPr>
        <p:spPr>
          <a:xfrm>
            <a:off x="4689749" y="4466614"/>
            <a:ext cx="6883125" cy="2171405"/>
          </a:xfrm>
          <a:prstGeom prst="rect">
            <a:avLst/>
          </a:prstGeom>
        </p:spPr>
        <p:txBody>
          <a:bodyPr vert="horz" lIns="91440" tIns="45720" rIns="91440" bIns="45720" rtlCol="0" anchor="t">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Cabin Condensed Bold" panose="00000806000000000000" pitchFamily="2" charset="0"/>
                <a:ea typeface="+mn-ea"/>
                <a:cs typeface="+mn-cs"/>
              </a:rPr>
              <a:t>Ở ĐB sông Hồnghình thành các trung tâm trung chuyển và kho vận hiện đại, thông minh, bền vững theo chuẩn quốc tế gắn với các tuyến giao thông. </a:t>
            </a:r>
          </a:p>
        </p:txBody>
      </p:sp>
      <p:pic>
        <p:nvPicPr>
          <p:cNvPr id="6" name="Picture 5">
            <a:extLst>
              <a:ext uri="{FF2B5EF4-FFF2-40B4-BE49-F238E27FC236}">
                <a16:creationId xmlns:a16="http://schemas.microsoft.com/office/drawing/2014/main" id="{EE190443-572C-AD89-B75A-E71EB546AF30}"/>
              </a:ext>
            </a:extLst>
          </p:cNvPr>
          <p:cNvPicPr>
            <a:picLocks noChangeAspect="1"/>
          </p:cNvPicPr>
          <p:nvPr/>
        </p:nvPicPr>
        <p:blipFill>
          <a:blip r:embed="rId4"/>
          <a:stretch>
            <a:fillRect/>
          </a:stretch>
        </p:blipFill>
        <p:spPr>
          <a:xfrm>
            <a:off x="1012857" y="3770994"/>
            <a:ext cx="2752725" cy="2752725"/>
          </a:xfrm>
          <a:prstGeom prst="rect">
            <a:avLst/>
          </a:prstGeom>
        </p:spPr>
      </p:pic>
    </p:spTree>
    <p:extLst>
      <p:ext uri="{BB962C8B-B14F-4D97-AF65-F5344CB8AC3E}">
        <p14:creationId xmlns:p14="http://schemas.microsoft.com/office/powerpoint/2010/main" val="746306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66">
            <a:extLst>
              <a:ext uri="{FF2B5EF4-FFF2-40B4-BE49-F238E27FC236}">
                <a16:creationId xmlns:a16="http://schemas.microsoft.com/office/drawing/2014/main" id="{7BE77CDD-9B7B-4AD8-8B53-F2C53D2BECCF}"/>
              </a:ext>
            </a:extLst>
          </p:cNvPr>
          <p:cNvSpPr>
            <a:spLocks noChangeArrowheads="1"/>
          </p:cNvSpPr>
          <p:nvPr/>
        </p:nvSpPr>
        <p:spPr bwMode="auto">
          <a:xfrm>
            <a:off x="1351526" y="1322927"/>
            <a:ext cx="1943173" cy="4215663"/>
          </a:xfrm>
          <a:custGeom>
            <a:avLst/>
            <a:gdLst>
              <a:gd name="T0" fmla="*/ 3928 w 3929"/>
              <a:gd name="T1" fmla="*/ 0 h 8524"/>
              <a:gd name="T2" fmla="*/ 3928 w 3929"/>
              <a:gd name="T3" fmla="*/ 0 h 8524"/>
              <a:gd name="T4" fmla="*/ 922 w 3929"/>
              <a:gd name="T5" fmla="*/ 0 h 8524"/>
              <a:gd name="T6" fmla="*/ 0 w 3929"/>
              <a:gd name="T7" fmla="*/ 922 h 8524"/>
              <a:gd name="T8" fmla="*/ 0 w 3929"/>
              <a:gd name="T9" fmla="*/ 7592 h 8524"/>
              <a:gd name="T10" fmla="*/ 922 w 3929"/>
              <a:gd name="T11" fmla="*/ 8523 h 8524"/>
              <a:gd name="T12" fmla="*/ 3928 w 3929"/>
              <a:gd name="T13" fmla="*/ 8523 h 8524"/>
            </a:gdLst>
            <a:ahLst/>
            <a:cxnLst>
              <a:cxn ang="0">
                <a:pos x="T0" y="T1"/>
              </a:cxn>
              <a:cxn ang="0">
                <a:pos x="T2" y="T3"/>
              </a:cxn>
              <a:cxn ang="0">
                <a:pos x="T4" y="T5"/>
              </a:cxn>
              <a:cxn ang="0">
                <a:pos x="T6" y="T7"/>
              </a:cxn>
              <a:cxn ang="0">
                <a:pos x="T8" y="T9"/>
              </a:cxn>
              <a:cxn ang="0">
                <a:pos x="T10" y="T11"/>
              </a:cxn>
              <a:cxn ang="0">
                <a:pos x="T12" y="T13"/>
              </a:cxn>
            </a:cxnLst>
            <a:rect l="0" t="0" r="r" b="b"/>
            <a:pathLst>
              <a:path w="3929" h="8524">
                <a:moveTo>
                  <a:pt x="3928" y="0"/>
                </a:moveTo>
                <a:lnTo>
                  <a:pt x="3928" y="0"/>
                </a:lnTo>
                <a:cubicBezTo>
                  <a:pt x="922" y="0"/>
                  <a:pt x="922" y="0"/>
                  <a:pt x="922" y="0"/>
                </a:cubicBezTo>
                <a:cubicBezTo>
                  <a:pt x="413" y="0"/>
                  <a:pt x="0" y="413"/>
                  <a:pt x="0" y="922"/>
                </a:cubicBezTo>
                <a:cubicBezTo>
                  <a:pt x="0" y="7592"/>
                  <a:pt x="0" y="7592"/>
                  <a:pt x="0" y="7592"/>
                </a:cubicBezTo>
                <a:cubicBezTo>
                  <a:pt x="0" y="8110"/>
                  <a:pt x="413" y="8523"/>
                  <a:pt x="922" y="8523"/>
                </a:cubicBezTo>
                <a:cubicBezTo>
                  <a:pt x="3928" y="8523"/>
                  <a:pt x="3928" y="8523"/>
                  <a:pt x="3928" y="8523"/>
                </a:cubicBezTo>
              </a:path>
            </a:pathLst>
          </a:custGeom>
          <a:noFill/>
          <a:ln w="12600" cap="flat">
            <a:solidFill>
              <a:srgbClr val="FE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prstClr val="black">
                  <a:lumMod val="85000"/>
                  <a:lumOff val="15000"/>
                </a:prstClr>
              </a:solidFill>
              <a:effectLst/>
              <a:uLnTx/>
              <a:uFillTx/>
              <a:latin typeface="Arial"/>
              <a:ea typeface="+mn-ea"/>
              <a:cs typeface="Arial"/>
              <a:sym typeface="Arial"/>
            </a:endParaRPr>
          </a:p>
        </p:txBody>
      </p:sp>
      <p:grpSp>
        <p:nvGrpSpPr>
          <p:cNvPr id="25" name="Nhóm 24">
            <a:extLst>
              <a:ext uri="{FF2B5EF4-FFF2-40B4-BE49-F238E27FC236}">
                <a16:creationId xmlns:a16="http://schemas.microsoft.com/office/drawing/2014/main" id="{29FF8ED1-9DE2-4A23-A34F-D5C4051513DE}"/>
              </a:ext>
            </a:extLst>
          </p:cNvPr>
          <p:cNvGrpSpPr/>
          <p:nvPr/>
        </p:nvGrpSpPr>
        <p:grpSpPr>
          <a:xfrm>
            <a:off x="3934182" y="163146"/>
            <a:ext cx="4993676" cy="773806"/>
            <a:chOff x="4058469" y="-23363"/>
            <a:chExt cx="4993676" cy="773806"/>
          </a:xfrm>
        </p:grpSpPr>
        <p:sp>
          <p:nvSpPr>
            <p:cNvPr id="120" name="Hộp Văn bản 119">
              <a:extLst>
                <a:ext uri="{FF2B5EF4-FFF2-40B4-BE49-F238E27FC236}">
                  <a16:creationId xmlns:a16="http://schemas.microsoft.com/office/drawing/2014/main" id="{040BBF37-1AF4-46D0-A7F3-3B4ECCC56098}"/>
                </a:ext>
              </a:extLst>
            </p:cNvPr>
            <p:cNvSpPr txBox="1"/>
            <p:nvPr/>
          </p:nvSpPr>
          <p:spPr>
            <a:xfrm>
              <a:off x="4058469" y="-23363"/>
              <a:ext cx="49936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3A668A"/>
                  </a:solidFill>
                  <a:effectLst/>
                  <a:uLnTx/>
                  <a:uFillTx/>
                  <a:latin typeface="#9Slide07 Crocante" panose="02000000000000000000" pitchFamily="2" charset="0"/>
                  <a:ea typeface="+mn-ea"/>
                  <a:cs typeface="+mn-cs"/>
                </a:rPr>
                <a:t>Nội dung bài học</a:t>
              </a:r>
            </a:p>
          </p:txBody>
        </p:sp>
        <p:cxnSp>
          <p:nvCxnSpPr>
            <p:cNvPr id="23" name="Đường nối Thẳng 22">
              <a:extLst>
                <a:ext uri="{FF2B5EF4-FFF2-40B4-BE49-F238E27FC236}">
                  <a16:creationId xmlns:a16="http://schemas.microsoft.com/office/drawing/2014/main" id="{D8FE23F2-EA9B-451D-839D-C391F299D0BA}"/>
                </a:ext>
              </a:extLst>
            </p:cNvPr>
            <p:cNvCxnSpPr>
              <a:cxnSpLocks/>
            </p:cNvCxnSpPr>
            <p:nvPr/>
          </p:nvCxnSpPr>
          <p:spPr>
            <a:xfrm>
              <a:off x="4058470" y="750443"/>
              <a:ext cx="4993675"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D7A0B21-9754-46EF-9533-424A99082CF9}"/>
              </a:ext>
            </a:extLst>
          </p:cNvPr>
          <p:cNvGrpSpPr/>
          <p:nvPr/>
        </p:nvGrpSpPr>
        <p:grpSpPr>
          <a:xfrm>
            <a:off x="4845156" y="1992935"/>
            <a:ext cx="5995318" cy="787301"/>
            <a:chOff x="4371284" y="1258031"/>
            <a:chExt cx="5995318" cy="787301"/>
          </a:xfrm>
        </p:grpSpPr>
        <p:sp>
          <p:nvSpPr>
            <p:cNvPr id="6" name="Freeform 367">
              <a:extLst>
                <a:ext uri="{FF2B5EF4-FFF2-40B4-BE49-F238E27FC236}">
                  <a16:creationId xmlns:a16="http://schemas.microsoft.com/office/drawing/2014/main" id="{EF089555-58DB-4D8F-A7F5-992293D9B93D}"/>
                </a:ext>
              </a:extLst>
            </p:cNvPr>
            <p:cNvSpPr>
              <a:spLocks noChangeArrowheads="1"/>
            </p:cNvSpPr>
            <p:nvPr/>
          </p:nvSpPr>
          <p:spPr bwMode="auto">
            <a:xfrm>
              <a:off x="4525547" y="1258031"/>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2400" b="0" i="0" u="none" strike="noStrike" kern="0" cap="none" spc="0" normalizeH="0" baseline="0" noProof="0">
                <a:ln>
                  <a:noFill/>
                </a:ln>
                <a:solidFill>
                  <a:prstClr val="black">
                    <a:lumMod val="85000"/>
                    <a:lumOff val="15000"/>
                  </a:prstClr>
                </a:solidFill>
                <a:effectLst/>
                <a:uLnTx/>
                <a:uFillTx/>
                <a:latin typeface="#9Slide03 Cabin Condensed Bold" panose="00000806000000000000" pitchFamily="2" charset="0"/>
                <a:cs typeface="Arial"/>
                <a:sym typeface="Arial"/>
              </a:endParaRPr>
            </a:p>
          </p:txBody>
        </p:sp>
        <p:pic>
          <p:nvPicPr>
            <p:cNvPr id="98" name="Hình ảnh 97">
              <a:extLst>
                <a:ext uri="{FF2B5EF4-FFF2-40B4-BE49-F238E27FC236}">
                  <a16:creationId xmlns:a16="http://schemas.microsoft.com/office/drawing/2014/main" id="{5AE403A8-40F8-4701-BA51-0E5034D362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00" b="90000" l="10000" r="90000">
                          <a14:foregroundMark x1="55200" y1="26400" x2="55200" y2="26400"/>
                          <a14:foregroundMark x1="55733" y1="20800" x2="55733" y2="20800"/>
                          <a14:foregroundMark x1="52400" y1="20200" x2="52400" y2="20200"/>
                          <a14:foregroundMark x1="50133" y1="25600" x2="50133" y2="25600"/>
                          <a14:foregroundMark x1="50133" y1="29400" x2="50133" y2="29400"/>
                          <a14:foregroundMark x1="52400" y1="32800" x2="52400" y2="32800"/>
                          <a14:foregroundMark x1="55200" y1="28600" x2="55200" y2="28600"/>
                          <a14:foregroundMark x1="55733" y1="27600" x2="55733" y2="27600"/>
                          <a14:foregroundMark x1="57467" y1="26400" x2="57467" y2="26400"/>
                          <a14:foregroundMark x1="58133" y1="25600" x2="58133" y2="25600"/>
                          <a14:foregroundMark x1="59600" y1="24000" x2="59600" y2="24000"/>
                          <a14:foregroundMark x1="59867" y1="23400" x2="59867" y2="23400"/>
                          <a14:foregroundMark x1="60000" y1="20600" x2="60000" y2="20600"/>
                          <a14:foregroundMark x1="60267" y1="20000" x2="60267" y2="20000"/>
                          <a14:foregroundMark x1="60933" y1="18000" x2="60933" y2="18000"/>
                          <a14:foregroundMark x1="57067" y1="16400" x2="57067" y2="16400"/>
                          <a14:foregroundMark x1="56000" y1="22200" x2="56000" y2="22200"/>
                          <a14:foregroundMark x1="55600" y1="18400" x2="55600" y2="18400"/>
                          <a14:foregroundMark x1="50400" y1="30600" x2="50400" y2="30600"/>
                          <a14:foregroundMark x1="53200" y1="35000" x2="53200" y2="35000"/>
                          <a14:foregroundMark x1="50400" y1="35800" x2="50400" y2="35800"/>
                          <a14:foregroundMark x1="49600" y1="35800" x2="49600" y2="35800"/>
                          <a14:foregroundMark x1="49867" y1="36400" x2="49867" y2="36400"/>
                          <a14:foregroundMark x1="54800" y1="8800" x2="54800" y2="8800"/>
                          <a14:foregroundMark x1="56800" y1="8600" x2="56800" y2="8600"/>
                          <a14:foregroundMark x1="61333" y1="89800" x2="61333" y2="89800"/>
                        </a14:backgroundRemoval>
                      </a14:imgEffect>
                    </a14:imgLayer>
                  </a14:imgProps>
                </a:ext>
              </a:extLst>
            </a:blip>
            <a:stretch>
              <a:fillRect/>
            </a:stretch>
          </p:blipFill>
          <p:spPr>
            <a:xfrm>
              <a:off x="4371284" y="1322927"/>
              <a:ext cx="942996" cy="628664"/>
            </a:xfrm>
            <a:prstGeom prst="rect">
              <a:avLst/>
            </a:prstGeom>
          </p:spPr>
        </p:pic>
        <p:sp>
          <p:nvSpPr>
            <p:cNvPr id="89" name="Hộp Văn bản 85">
              <a:extLst>
                <a:ext uri="{FF2B5EF4-FFF2-40B4-BE49-F238E27FC236}">
                  <a16:creationId xmlns:a16="http://schemas.microsoft.com/office/drawing/2014/main" id="{7F417419-189A-4838-A03D-B3C8E8C63762}"/>
                </a:ext>
              </a:extLst>
            </p:cNvPr>
            <p:cNvSpPr txBox="1"/>
            <p:nvPr/>
          </p:nvSpPr>
          <p:spPr>
            <a:xfrm>
              <a:off x="5554558" y="1430248"/>
              <a:ext cx="4443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5345"/>
                  </a:solidFill>
                  <a:effectLst/>
                  <a:uLnTx/>
                  <a:uFillTx/>
                  <a:latin typeface="#9Slide03 Cabin Condensed Bold" panose="00000806000000000000" pitchFamily="2" charset="0"/>
                </a:rPr>
                <a:t>K</a:t>
              </a:r>
              <a:r>
                <a:rPr kumimoji="0" lang="en-US" sz="2400" b="0" i="0" u="none" strike="noStrike" kern="1200" cap="none" spc="0" normalizeH="0" baseline="0" noProof="0">
                  <a:ln>
                    <a:noFill/>
                  </a:ln>
                  <a:solidFill>
                    <a:srgbClr val="FF5345"/>
                  </a:solidFill>
                  <a:effectLst/>
                  <a:uLnTx/>
                  <a:uFillTx/>
                  <a:latin typeface="#9Slide03 Cabin Condensed Bold" panose="00000806000000000000" pitchFamily="2" charset="0"/>
                </a:rPr>
                <a:t>hái quát vùng đồng bằng sông Hồng</a:t>
              </a:r>
            </a:p>
          </p:txBody>
        </p:sp>
        <p:sp>
          <p:nvSpPr>
            <p:cNvPr id="10" name="Rectangle: Rounded Corners 9">
              <a:extLst>
                <a:ext uri="{FF2B5EF4-FFF2-40B4-BE49-F238E27FC236}">
                  <a16:creationId xmlns:a16="http://schemas.microsoft.com/office/drawing/2014/main" id="{86F7ADC3-AC55-4BFD-BD43-CAF79FD77CB5}"/>
                </a:ext>
              </a:extLst>
            </p:cNvPr>
            <p:cNvSpPr/>
            <p:nvPr/>
          </p:nvSpPr>
          <p:spPr>
            <a:xfrm>
              <a:off x="5334038" y="1349548"/>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3 Cabin Condensed Bold" panose="00000806000000000000" pitchFamily="2" charset="0"/>
              </a:endParaRPr>
            </a:p>
          </p:txBody>
        </p:sp>
      </p:grpSp>
      <p:grpSp>
        <p:nvGrpSpPr>
          <p:cNvPr id="12" name="Group 11">
            <a:extLst>
              <a:ext uri="{FF2B5EF4-FFF2-40B4-BE49-F238E27FC236}">
                <a16:creationId xmlns:a16="http://schemas.microsoft.com/office/drawing/2014/main" id="{1CEA568C-033A-4E1D-8A67-2C9E444E8329}"/>
              </a:ext>
            </a:extLst>
          </p:cNvPr>
          <p:cNvGrpSpPr/>
          <p:nvPr/>
        </p:nvGrpSpPr>
        <p:grpSpPr>
          <a:xfrm>
            <a:off x="5039740" y="3335187"/>
            <a:ext cx="5841055" cy="787301"/>
            <a:chOff x="4558036" y="3026815"/>
            <a:chExt cx="5841055" cy="787301"/>
          </a:xfrm>
        </p:grpSpPr>
        <p:sp>
          <p:nvSpPr>
            <p:cNvPr id="92" name="Hộp Văn bản 86">
              <a:extLst>
                <a:ext uri="{FF2B5EF4-FFF2-40B4-BE49-F238E27FC236}">
                  <a16:creationId xmlns:a16="http://schemas.microsoft.com/office/drawing/2014/main" id="{F2E94EAE-20A1-43D9-8C51-E5721555A72E}"/>
                </a:ext>
              </a:extLst>
            </p:cNvPr>
            <p:cNvSpPr txBox="1"/>
            <p:nvPr/>
          </p:nvSpPr>
          <p:spPr>
            <a:xfrm>
              <a:off x="5661703" y="3189631"/>
              <a:ext cx="4451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5345"/>
                  </a:solidFill>
                  <a:effectLst/>
                  <a:uLnTx/>
                  <a:uFillTx/>
                  <a:latin typeface="#9Slide03 Cabin Condensed Bold" panose="00000806000000000000" pitchFamily="2" charset="0"/>
                </a:rPr>
                <a:t>C</a:t>
              </a:r>
              <a:r>
                <a:rPr kumimoji="0" lang="en-US" sz="2400" b="0" i="0" u="none" strike="noStrike" kern="1200" cap="none" spc="0" normalizeH="0" baseline="0" noProof="0">
                  <a:ln>
                    <a:noFill/>
                  </a:ln>
                  <a:solidFill>
                    <a:srgbClr val="FF5345"/>
                  </a:solidFill>
                  <a:effectLst/>
                  <a:uLnTx/>
                  <a:uFillTx/>
                  <a:latin typeface="#9Slide03 Cabin Condensed Bold" panose="00000806000000000000" pitchFamily="2" charset="0"/>
                </a:rPr>
                <a:t>ác thế mạnh và hạn chế</a:t>
              </a:r>
            </a:p>
          </p:txBody>
        </p:sp>
        <p:sp>
          <p:nvSpPr>
            <p:cNvPr id="95" name="Freeform 367">
              <a:extLst>
                <a:ext uri="{FF2B5EF4-FFF2-40B4-BE49-F238E27FC236}">
                  <a16:creationId xmlns:a16="http://schemas.microsoft.com/office/drawing/2014/main" id="{B8D876BB-4293-4A07-955F-A099765129A1}"/>
                </a:ext>
              </a:extLst>
            </p:cNvPr>
            <p:cNvSpPr>
              <a:spLocks noChangeArrowheads="1"/>
            </p:cNvSpPr>
            <p:nvPr/>
          </p:nvSpPr>
          <p:spPr bwMode="auto">
            <a:xfrm>
              <a:off x="4558036" y="3026815"/>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2400" b="0" i="0" u="none" strike="noStrike" kern="0" cap="none" spc="0" normalizeH="0" baseline="0" noProof="0">
                <a:ln>
                  <a:noFill/>
                </a:ln>
                <a:solidFill>
                  <a:prstClr val="black">
                    <a:lumMod val="85000"/>
                    <a:lumOff val="15000"/>
                  </a:prstClr>
                </a:solidFill>
                <a:effectLst/>
                <a:uLnTx/>
                <a:uFillTx/>
                <a:latin typeface="#9Slide03 Cabin Condensed Bold" panose="00000806000000000000" pitchFamily="2" charset="0"/>
                <a:cs typeface="Arial"/>
                <a:sym typeface="Arial"/>
              </a:endParaRPr>
            </a:p>
          </p:txBody>
        </p:sp>
        <p:sp>
          <p:nvSpPr>
            <p:cNvPr id="96" name="Rectangle: Rounded Corners 95">
              <a:extLst>
                <a:ext uri="{FF2B5EF4-FFF2-40B4-BE49-F238E27FC236}">
                  <a16:creationId xmlns:a16="http://schemas.microsoft.com/office/drawing/2014/main" id="{FAAC89D4-91E9-41A5-9B29-39286D5DF95F}"/>
                </a:ext>
              </a:extLst>
            </p:cNvPr>
            <p:cNvSpPr/>
            <p:nvPr/>
          </p:nvSpPr>
          <p:spPr>
            <a:xfrm>
              <a:off x="5366527" y="3118332"/>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3 Cabin Condensed Bold" panose="00000806000000000000" pitchFamily="2" charset="0"/>
              </a:endParaRPr>
            </a:p>
          </p:txBody>
        </p:sp>
        <p:pic>
          <p:nvPicPr>
            <p:cNvPr id="101" name="Hình ảnh 100">
              <a:extLst>
                <a:ext uri="{FF2B5EF4-FFF2-40B4-BE49-F238E27FC236}">
                  <a16:creationId xmlns:a16="http://schemas.microsoft.com/office/drawing/2014/main" id="{5BD4300E-CC9D-4008-AB73-63FA517B36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00" b="92400" l="10000" r="90000">
                          <a14:foregroundMark x1="38400" y1="37800" x2="38400" y2="37800"/>
                          <a14:foregroundMark x1="37200" y1="46800" x2="37200" y2="46800"/>
                          <a14:foregroundMark x1="32400" y1="49600" x2="32400" y2="49600"/>
                          <a14:foregroundMark x1="31600" y1="45600" x2="31600" y2="45600"/>
                          <a14:foregroundMark x1="32200" y1="38200" x2="32200" y2="38200"/>
                          <a14:foregroundMark x1="41000" y1="34200" x2="41000" y2="34200"/>
                          <a14:foregroundMark x1="51200" y1="32000" x2="51200" y2="32000"/>
                          <a14:foregroundMark x1="47800" y1="41200" x2="47800" y2="41200"/>
                          <a14:foregroundMark x1="45800" y1="44600" x2="45800" y2="44600"/>
                          <a14:foregroundMark x1="41000" y1="47800" x2="41000" y2="47800"/>
                          <a14:foregroundMark x1="38600" y1="49800" x2="38600" y2="49800"/>
                          <a14:foregroundMark x1="35200" y1="51200" x2="35200" y2="51200"/>
                          <a14:foregroundMark x1="32200" y1="51800" x2="32200" y2="51800"/>
                          <a14:foregroundMark x1="30600" y1="49600" x2="30600" y2="49600"/>
                          <a14:foregroundMark x1="28600" y1="45000" x2="28600" y2="45000"/>
                          <a14:foregroundMark x1="30200" y1="44200" x2="30200" y2="44200"/>
                          <a14:foregroundMark x1="35200" y1="40600" x2="35200" y2="40600"/>
                          <a14:foregroundMark x1="36000" y1="38400" x2="36000" y2="38400"/>
                          <a14:foregroundMark x1="37400" y1="37600" x2="37400" y2="37600"/>
                          <a14:foregroundMark x1="40000" y1="34800" x2="40000" y2="34800"/>
                          <a14:foregroundMark x1="43600" y1="33600" x2="44400" y2="33600"/>
                          <a14:foregroundMark x1="46600" y1="32200" x2="47400" y2="32200"/>
                          <a14:foregroundMark x1="48800" y1="32200" x2="48800" y2="32200"/>
                          <a14:foregroundMark x1="50800" y1="32200" x2="50800" y2="32200"/>
                          <a14:foregroundMark x1="52600" y1="32600" x2="52600" y2="32600"/>
                          <a14:foregroundMark x1="53400" y1="33600" x2="53800" y2="35600"/>
                          <a14:foregroundMark x1="53800" y1="35600" x2="54200" y2="37200"/>
                          <a14:foregroundMark x1="52800" y1="38600" x2="51400" y2="39400"/>
                          <a14:foregroundMark x1="50800" y1="39800" x2="48600" y2="40400"/>
                          <a14:foregroundMark x1="44400" y1="40400" x2="44400" y2="40400"/>
                          <a14:foregroundMark x1="43800" y1="40400" x2="43800" y2="40400"/>
                          <a14:foregroundMark x1="43600" y1="39000" x2="43600" y2="39000"/>
                          <a14:foregroundMark x1="40200" y1="40000" x2="40200" y2="40000"/>
                          <a14:foregroundMark x1="39800" y1="40400" x2="38800" y2="40600"/>
                          <a14:foregroundMark x1="38600" y1="40800" x2="38600" y2="40800"/>
                          <a14:foregroundMark x1="38600" y1="40800" x2="38600" y2="40800"/>
                          <a14:foregroundMark x1="37400" y1="42000" x2="36400" y2="42600"/>
                          <a14:foregroundMark x1="39200" y1="43200" x2="39200" y2="43200"/>
                          <a14:foregroundMark x1="41000" y1="44000" x2="44400" y2="49000"/>
                          <a14:foregroundMark x1="44800" y1="49000" x2="44800" y2="49000"/>
                          <a14:foregroundMark x1="45600" y1="49000" x2="45600" y2="49000"/>
                          <a14:foregroundMark x1="49400" y1="47200" x2="49400" y2="47200"/>
                          <a14:foregroundMark x1="52200" y1="44800" x2="52200" y2="44800"/>
                          <a14:foregroundMark x1="54200" y1="42800" x2="54200" y2="42800"/>
                          <a14:foregroundMark x1="55800" y1="41400" x2="55800" y2="41400"/>
                          <a14:foregroundMark x1="58000" y1="39000" x2="58000" y2="39000"/>
                          <a14:foregroundMark x1="59000" y1="37000" x2="59000" y2="37000"/>
                          <a14:foregroundMark x1="59800" y1="35600" x2="59800" y2="35600"/>
                          <a14:foregroundMark x1="60200" y1="33000" x2="60200" y2="33000"/>
                          <a14:foregroundMark x1="60200" y1="30600" x2="60200" y2="30600"/>
                          <a14:foregroundMark x1="60600" y1="30000" x2="60600" y2="30000"/>
                          <a14:foregroundMark x1="61200" y1="29000" x2="61200" y2="29000"/>
                          <a14:foregroundMark x1="61400" y1="28600" x2="61400" y2="28600"/>
                          <a14:foregroundMark x1="60800" y1="27000" x2="60000" y2="27000"/>
                          <a14:foregroundMark x1="58600" y1="27600" x2="57200" y2="28400"/>
                          <a14:foregroundMark x1="57000" y1="28400" x2="53400" y2="28600"/>
                          <a14:foregroundMark x1="49200" y1="28600" x2="49200" y2="28600"/>
                          <a14:foregroundMark x1="49200" y1="28600" x2="47200" y2="29800"/>
                          <a14:foregroundMark x1="50000" y1="8600" x2="50000" y2="8600"/>
                          <a14:foregroundMark x1="64800" y1="92400" x2="64800" y2="92400"/>
                        </a14:backgroundRemoval>
                      </a14:imgEffect>
                    </a14:imgLayer>
                  </a14:imgProps>
                </a:ext>
              </a:extLst>
            </a:blip>
            <a:stretch>
              <a:fillRect/>
            </a:stretch>
          </p:blipFill>
          <p:spPr>
            <a:xfrm>
              <a:off x="4599910" y="3098996"/>
              <a:ext cx="642937" cy="642937"/>
            </a:xfrm>
            <a:prstGeom prst="rect">
              <a:avLst/>
            </a:prstGeom>
          </p:spPr>
        </p:pic>
      </p:grpSp>
      <p:grpSp>
        <p:nvGrpSpPr>
          <p:cNvPr id="13" name="Group 12">
            <a:extLst>
              <a:ext uri="{FF2B5EF4-FFF2-40B4-BE49-F238E27FC236}">
                <a16:creationId xmlns:a16="http://schemas.microsoft.com/office/drawing/2014/main" id="{06F75391-ABD6-493D-B05C-194942E5B2E9}"/>
              </a:ext>
            </a:extLst>
          </p:cNvPr>
          <p:cNvGrpSpPr/>
          <p:nvPr/>
        </p:nvGrpSpPr>
        <p:grpSpPr>
          <a:xfrm>
            <a:off x="5073117" y="4725678"/>
            <a:ext cx="5953312" cy="787301"/>
            <a:chOff x="4576975" y="4212398"/>
            <a:chExt cx="5953312" cy="787301"/>
          </a:xfrm>
        </p:grpSpPr>
        <p:sp>
          <p:nvSpPr>
            <p:cNvPr id="85" name="Hộp Văn bản 84">
              <a:extLst>
                <a:ext uri="{FF2B5EF4-FFF2-40B4-BE49-F238E27FC236}">
                  <a16:creationId xmlns:a16="http://schemas.microsoft.com/office/drawing/2014/main" id="{0FD9D573-6B2C-4743-B518-DFBFF5219C7D}"/>
                </a:ext>
              </a:extLst>
            </p:cNvPr>
            <p:cNvSpPr txBox="1"/>
            <p:nvPr/>
          </p:nvSpPr>
          <p:spPr>
            <a:xfrm>
              <a:off x="5647265" y="4375215"/>
              <a:ext cx="4883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a:solidFill>
                    <a:srgbClr val="FF5345"/>
                  </a:solidFill>
                  <a:latin typeface="#9Slide03 Cabin Condensed Bold" panose="00000806000000000000" pitchFamily="2" charset="0"/>
                </a:rPr>
                <a:t>M</a:t>
              </a:r>
              <a:r>
                <a:rPr kumimoji="0" lang="en-US" sz="2400" b="0" i="0" u="none" strike="noStrike" kern="1200" cap="none" spc="0" normalizeH="0" baseline="0" noProof="0">
                  <a:ln>
                    <a:noFill/>
                  </a:ln>
                  <a:solidFill>
                    <a:srgbClr val="FF5345"/>
                  </a:solidFill>
                  <a:effectLst/>
                  <a:uLnTx/>
                  <a:uFillTx/>
                  <a:latin typeface="#9Slide03 Cabin Condensed Bold" panose="00000806000000000000" pitchFamily="2" charset="0"/>
                </a:rPr>
                <a:t>ột số vấn đề phát </a:t>
              </a:r>
              <a:r>
                <a:rPr kumimoji="0" lang="vi-VN" sz="2400" b="0" i="0" u="none" strike="noStrike" kern="1200" cap="none" spc="0" normalizeH="0" baseline="0" noProof="0">
                  <a:ln>
                    <a:noFill/>
                  </a:ln>
                  <a:solidFill>
                    <a:srgbClr val="FF5345"/>
                  </a:solidFill>
                  <a:effectLst/>
                  <a:uLnTx/>
                  <a:uFillTx/>
                  <a:latin typeface="#9Slide03 Cabin Condensed Bold" panose="00000806000000000000" pitchFamily="2" charset="0"/>
                </a:rPr>
                <a:t>triển kinh tế - xã hội</a:t>
              </a:r>
              <a:endParaRPr kumimoji="0" lang="en-US" sz="2400" b="0" i="0" u="none" strike="noStrike" kern="1200" cap="none" spc="0" normalizeH="0" baseline="0" noProof="0">
                <a:ln>
                  <a:noFill/>
                </a:ln>
                <a:solidFill>
                  <a:srgbClr val="FF5345"/>
                </a:solidFill>
                <a:effectLst/>
                <a:uLnTx/>
                <a:uFillTx/>
                <a:latin typeface="#9Slide03 Cabin Condensed Bold" panose="00000806000000000000" pitchFamily="2" charset="0"/>
              </a:endParaRPr>
            </a:p>
          </p:txBody>
        </p:sp>
        <p:sp>
          <p:nvSpPr>
            <p:cNvPr id="97" name="Freeform 367">
              <a:extLst>
                <a:ext uri="{FF2B5EF4-FFF2-40B4-BE49-F238E27FC236}">
                  <a16:creationId xmlns:a16="http://schemas.microsoft.com/office/drawing/2014/main" id="{C7BB6BF0-381A-4C6B-B723-D62C6C5C8423}"/>
                </a:ext>
              </a:extLst>
            </p:cNvPr>
            <p:cNvSpPr>
              <a:spLocks noChangeArrowheads="1"/>
            </p:cNvSpPr>
            <p:nvPr/>
          </p:nvSpPr>
          <p:spPr bwMode="auto">
            <a:xfrm>
              <a:off x="4576975" y="4212398"/>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2400" b="0" i="0" u="none" strike="noStrike" kern="0" cap="none" spc="0" normalizeH="0" baseline="0" noProof="0">
                <a:ln>
                  <a:noFill/>
                </a:ln>
                <a:solidFill>
                  <a:prstClr val="black">
                    <a:lumMod val="85000"/>
                    <a:lumOff val="15000"/>
                  </a:prstClr>
                </a:solidFill>
                <a:effectLst/>
                <a:uLnTx/>
                <a:uFillTx/>
                <a:latin typeface="#9Slide03 Cabin Condensed Bold" panose="00000806000000000000" pitchFamily="2" charset="0"/>
                <a:cs typeface="Arial"/>
                <a:sym typeface="Arial"/>
              </a:endParaRPr>
            </a:p>
          </p:txBody>
        </p:sp>
        <p:sp>
          <p:nvSpPr>
            <p:cNvPr id="99" name="Rectangle: Rounded Corners 98">
              <a:extLst>
                <a:ext uri="{FF2B5EF4-FFF2-40B4-BE49-F238E27FC236}">
                  <a16:creationId xmlns:a16="http://schemas.microsoft.com/office/drawing/2014/main" id="{556A73DE-E27B-4CFC-A82F-DA5E1DA4CC89}"/>
                </a:ext>
              </a:extLst>
            </p:cNvPr>
            <p:cNvSpPr/>
            <p:nvPr/>
          </p:nvSpPr>
          <p:spPr>
            <a:xfrm>
              <a:off x="5376609" y="4315689"/>
              <a:ext cx="5032564" cy="642114"/>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3 Cabin Condensed Bold" panose="00000806000000000000" pitchFamily="2" charset="0"/>
              </a:endParaRPr>
            </a:p>
          </p:txBody>
        </p:sp>
        <p:pic>
          <p:nvPicPr>
            <p:cNvPr id="14" name="Hình ảnh 13">
              <a:extLst>
                <a:ext uri="{FF2B5EF4-FFF2-40B4-BE49-F238E27FC236}">
                  <a16:creationId xmlns:a16="http://schemas.microsoft.com/office/drawing/2014/main" id="{D73507F4-7EAF-45FA-9E52-5D4EF202AF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00" b="91600" l="10000" r="90000">
                          <a14:foregroundMark x1="22800" y1="7200" x2="22800" y2="7200"/>
                          <a14:foregroundMark x1="54200" y1="63200" x2="54200" y2="63200"/>
                          <a14:foregroundMark x1="43400" y1="62000" x2="43400" y2="62000"/>
                          <a14:foregroundMark x1="37400" y1="57000" x2="37400" y2="57000"/>
                          <a14:foregroundMark x1="35800" y1="53600" x2="35800" y2="53600"/>
                          <a14:foregroundMark x1="40200" y1="57000" x2="40200" y2="57000"/>
                          <a14:foregroundMark x1="45000" y1="57000" x2="47000" y2="57400"/>
                          <a14:foregroundMark x1="50600" y1="63400" x2="50600" y2="63400"/>
                          <a14:foregroundMark x1="52000" y1="70400" x2="52000" y2="70400"/>
                          <a14:foregroundMark x1="48400" y1="72000" x2="48400" y2="72000"/>
                          <a14:foregroundMark x1="44400" y1="66400" x2="44400" y2="66400"/>
                          <a14:foregroundMark x1="57800" y1="73200" x2="57800" y2="73200"/>
                          <a14:foregroundMark x1="59800" y1="73400" x2="59800" y2="73400"/>
                          <a14:foregroundMark x1="62600" y1="73800" x2="62600" y2="73800"/>
                          <a14:foregroundMark x1="64000" y1="73800" x2="64000" y2="73800"/>
                          <a14:foregroundMark x1="61400" y1="70600" x2="61400" y2="70600"/>
                          <a14:foregroundMark x1="60600" y1="69600" x2="59800" y2="68800"/>
                          <a14:foregroundMark x1="58000" y1="66200" x2="58000" y2="66200"/>
                          <a14:foregroundMark x1="58000" y1="66200" x2="58000" y2="66200"/>
                          <a14:foregroundMark x1="46600" y1="91600" x2="46600" y2="91600"/>
                          <a14:foregroundMark x1="33000" y1="52000" x2="33000" y2="52000"/>
                          <a14:foregroundMark x1="35000" y1="56800" x2="35000" y2="57600"/>
                          <a14:foregroundMark x1="36000" y1="59800" x2="36000" y2="59800"/>
                          <a14:foregroundMark x1="36600" y1="61400" x2="37400" y2="63200"/>
                          <a14:foregroundMark x1="37400" y1="63400" x2="39400" y2="66400"/>
                          <a14:foregroundMark x1="39800" y1="66800" x2="39800" y2="66800"/>
                          <a14:foregroundMark x1="41000" y1="69000" x2="41000" y2="69000"/>
                          <a14:foregroundMark x1="44800" y1="69800" x2="44800" y2="69800"/>
                          <a14:foregroundMark x1="44800" y1="69800" x2="45800" y2="70400"/>
                          <a14:foregroundMark x1="46400" y1="70400" x2="48400" y2="71400"/>
                          <a14:foregroundMark x1="49200" y1="72000" x2="49200" y2="72000"/>
                          <a14:foregroundMark x1="50200" y1="72400" x2="52600" y2="72600"/>
                          <a14:foregroundMark x1="52800" y1="72600" x2="52800" y2="72600"/>
                          <a14:foregroundMark x1="54400" y1="72800" x2="54400" y2="72800"/>
                          <a14:foregroundMark x1="55000" y1="72800" x2="56600" y2="72800"/>
                          <a14:foregroundMark x1="56600" y1="72800" x2="57600" y2="72800"/>
                          <a14:foregroundMark x1="57600" y1="72800" x2="57600" y2="72800"/>
                          <a14:foregroundMark x1="58400" y1="72800" x2="58400" y2="72800"/>
                          <a14:foregroundMark x1="58600" y1="66800" x2="58600" y2="66800"/>
                          <a14:foregroundMark x1="55800" y1="66800" x2="55000" y2="66000"/>
                          <a14:foregroundMark x1="54400" y1="64800" x2="53800" y2="64000"/>
                          <a14:foregroundMark x1="53400" y1="62400" x2="53400" y2="62400"/>
                          <a14:foregroundMark x1="53000" y1="61400" x2="53000" y2="61400"/>
                          <a14:foregroundMark x1="51600" y1="59800" x2="50800" y2="58600"/>
                          <a14:foregroundMark x1="49400" y1="57800" x2="49400" y2="57800"/>
                          <a14:foregroundMark x1="48800" y1="57600" x2="48800" y2="57600"/>
                          <a14:foregroundMark x1="46600" y1="57600" x2="45200" y2="57600"/>
                          <a14:foregroundMark x1="43000" y1="56800" x2="41600" y2="56800"/>
                          <a14:foregroundMark x1="40600" y1="56800" x2="39400" y2="56800"/>
                          <a14:foregroundMark x1="51400" y1="75200" x2="51400" y2="75200"/>
                          <a14:foregroundMark x1="55200" y1="75200" x2="55200" y2="75200"/>
                          <a14:foregroundMark x1="49800" y1="69800" x2="49800" y2="69800"/>
                          <a14:foregroundMark x1="32400" y1="49800" x2="32400" y2="49800"/>
                        </a14:backgroundRemoval>
                      </a14:imgEffect>
                    </a14:imgLayer>
                  </a14:imgProps>
                </a:ext>
              </a:extLst>
            </a:blip>
            <a:stretch>
              <a:fillRect/>
            </a:stretch>
          </p:blipFill>
          <p:spPr>
            <a:xfrm>
              <a:off x="4661887" y="4323993"/>
              <a:ext cx="618751" cy="618751"/>
            </a:xfrm>
            <a:prstGeom prst="rect">
              <a:avLst/>
            </a:prstGeom>
          </p:spPr>
        </p:pic>
      </p:grpSp>
      <p:grpSp>
        <p:nvGrpSpPr>
          <p:cNvPr id="22" name="Nhóm 1">
            <a:extLst>
              <a:ext uri="{FF2B5EF4-FFF2-40B4-BE49-F238E27FC236}">
                <a16:creationId xmlns:a16="http://schemas.microsoft.com/office/drawing/2014/main" id="{72B68915-D7B0-4E73-A8E6-D8AE354A6B2E}"/>
              </a:ext>
            </a:extLst>
          </p:cNvPr>
          <p:cNvGrpSpPr/>
          <p:nvPr/>
        </p:nvGrpSpPr>
        <p:grpSpPr>
          <a:xfrm>
            <a:off x="0" y="-14068"/>
            <a:ext cx="12206068" cy="6858000"/>
            <a:chOff x="-14068" y="0"/>
            <a:chExt cx="12206068" cy="6858000"/>
          </a:xfrm>
        </p:grpSpPr>
        <p:grpSp>
          <p:nvGrpSpPr>
            <p:cNvPr id="24" name="Nhóm 2">
              <a:extLst>
                <a:ext uri="{FF2B5EF4-FFF2-40B4-BE49-F238E27FC236}">
                  <a16:creationId xmlns:a16="http://schemas.microsoft.com/office/drawing/2014/main" id="{53531B8E-381C-42F1-8B6F-B9B7623E9658}"/>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id="{A2503070-498B-4E07-B9E9-49172B77A009}"/>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id="{1F4AA86C-E890-4781-AD5D-C74E8FA091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id="{627B31E8-1DF3-40F1-BCAE-0B6A3E499FD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id="{4E8397AD-CB3F-4B37-83D7-D16E08ED2BE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093626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át triển vùng Đồng bằng Sông Hồng trên tinh thần phát huy sức mạnh tổng hợp, không phân mảnh, chia cắt">
            <a:extLst>
              <a:ext uri="{FF2B5EF4-FFF2-40B4-BE49-F238E27FC236}">
                <a16:creationId xmlns:a16="http://schemas.microsoft.com/office/drawing/2014/main" id="{E0D72714-40E6-9713-C818-EF38C9E18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970" y="1610949"/>
            <a:ext cx="7140381" cy="4038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2" name="Nhóm 1">
            <a:extLst>
              <a:ext uri="{FF2B5EF4-FFF2-40B4-BE49-F238E27FC236}">
                <a16:creationId xmlns:a16="http://schemas.microsoft.com/office/drawing/2014/main" id="{72B68915-D7B0-4E73-A8E6-D8AE354A6B2E}"/>
              </a:ext>
            </a:extLst>
          </p:cNvPr>
          <p:cNvGrpSpPr/>
          <p:nvPr/>
        </p:nvGrpSpPr>
        <p:grpSpPr>
          <a:xfrm>
            <a:off x="0" y="-14068"/>
            <a:ext cx="12206068" cy="6858000"/>
            <a:chOff x="-14068" y="0"/>
            <a:chExt cx="12206068" cy="6858000"/>
          </a:xfrm>
        </p:grpSpPr>
        <p:grpSp>
          <p:nvGrpSpPr>
            <p:cNvPr id="24" name="Nhóm 2">
              <a:extLst>
                <a:ext uri="{FF2B5EF4-FFF2-40B4-BE49-F238E27FC236}">
                  <a16:creationId xmlns:a16="http://schemas.microsoft.com/office/drawing/2014/main" id="{53531B8E-381C-42F1-8B6F-B9B7623E9658}"/>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id="{A2503070-498B-4E07-B9E9-49172B77A009}"/>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id="{1F4AA86C-E890-4781-AD5D-C74E8FA091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id="{627B31E8-1DF3-40F1-BCAE-0B6A3E499FD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id="{4E8397AD-CB3F-4B37-83D7-D16E08ED2BE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63" name="TextBox 62">
            <a:extLst>
              <a:ext uri="{FF2B5EF4-FFF2-40B4-BE49-F238E27FC236}">
                <a16:creationId xmlns:a16="http://schemas.microsoft.com/office/drawing/2014/main" id="{C7F3D2C5-AEC2-76FC-E8FC-B305C70C94ED}"/>
              </a:ext>
            </a:extLst>
          </p:cNvPr>
          <p:cNvSpPr txBox="1"/>
          <p:nvPr/>
        </p:nvSpPr>
        <p:spPr>
          <a:xfrm>
            <a:off x="447819" y="935211"/>
            <a:ext cx="3915561" cy="1197892"/>
          </a:xfrm>
          <a:prstGeom prst="rect">
            <a:avLst/>
          </a:prstGeom>
          <a:noFill/>
          <a:ln>
            <a:solidFill>
              <a:srgbClr val="7030A0"/>
            </a:solidFill>
            <a:prstDash val="sysDash"/>
          </a:ln>
        </p:spPr>
        <p:txBody>
          <a:bodyPr wrap="square" rtlCol="0">
            <a:spAutoFit/>
          </a:bodyPr>
          <a:lstStyle/>
          <a:p>
            <a:pPr marL="342900" marR="0" indent="-342900" algn="just">
              <a:lnSpc>
                <a:spcPct val="107000"/>
              </a:lnSpc>
              <a:spcBef>
                <a:spcPts val="0"/>
              </a:spcBef>
              <a:spcAft>
                <a:spcPts val="600"/>
              </a:spcAft>
              <a:buFont typeface="Wingdings" panose="05000000000000000000" pitchFamily="2" charset="2"/>
              <a:buChar char="ü"/>
            </a:pPr>
            <a:r>
              <a:rPr lang="vi-VN" sz="2400">
                <a:solidFill>
                  <a:srgbClr val="000000"/>
                </a:solidFill>
                <a:effectLst/>
                <a:latin typeface="#9Slide03 Cabin Condensed Bold" panose="00000806000000000000" pitchFamily="2" charset="0"/>
                <a:ea typeface="Cambria" panose="02040503050406030204" pitchFamily="18" charset="0"/>
              </a:rPr>
              <a:t>Diện tích:  </a:t>
            </a:r>
            <a:r>
              <a:rPr lang="vi-VN" sz="3200">
                <a:solidFill>
                  <a:srgbClr val="C00000"/>
                </a:solidFill>
                <a:latin typeface="#9Slide03 Cabin Condensed Bold" panose="00000806000000000000" pitchFamily="2" charset="0"/>
                <a:ea typeface="Cambria" panose="02040503050406030204" pitchFamily="18" charset="0"/>
              </a:rPr>
              <a:t>21,3</a:t>
            </a:r>
            <a:r>
              <a:rPr lang="vi-VN" sz="2400">
                <a:latin typeface="#9Slide03 Cabin Condensed Bold" panose="00000806000000000000" pitchFamily="2" charset="0"/>
                <a:ea typeface="Cambria" panose="02040503050406030204" pitchFamily="18" charset="0"/>
              </a:rPr>
              <a:t> nghìn Km2</a:t>
            </a:r>
          </a:p>
          <a:p>
            <a:pPr marL="342900" marR="0" indent="-342900" algn="just">
              <a:lnSpc>
                <a:spcPct val="107000"/>
              </a:lnSpc>
              <a:spcBef>
                <a:spcPts val="0"/>
              </a:spcBef>
              <a:spcAft>
                <a:spcPts val="600"/>
              </a:spcAft>
              <a:buFont typeface="Wingdings" panose="05000000000000000000" pitchFamily="2" charset="2"/>
              <a:buChar char="ü"/>
            </a:pPr>
            <a:r>
              <a:rPr lang="vi-VN" sz="2400">
                <a:solidFill>
                  <a:srgbClr val="000000"/>
                </a:solidFill>
                <a:latin typeface="#9Slide03 Cabin Condensed Bold" panose="00000806000000000000" pitchFamily="2" charset="0"/>
                <a:ea typeface="Cambria" panose="02040503050406030204" pitchFamily="18" charset="0"/>
              </a:rPr>
              <a:t>Gồm </a:t>
            </a:r>
            <a:r>
              <a:rPr lang="vi-VN" sz="3200">
                <a:solidFill>
                  <a:srgbClr val="C00000"/>
                </a:solidFill>
                <a:latin typeface="#9Slide03 Cabin Condensed Bold" panose="00000806000000000000" pitchFamily="2" charset="0"/>
                <a:ea typeface="Cambria" panose="02040503050406030204" pitchFamily="18" charset="0"/>
              </a:rPr>
              <a:t>11</a:t>
            </a:r>
            <a:r>
              <a:rPr lang="vi-VN" sz="2400">
                <a:solidFill>
                  <a:srgbClr val="000000"/>
                </a:solidFill>
                <a:latin typeface="#9Slide03 Cabin Condensed Bold" panose="00000806000000000000" pitchFamily="2" charset="0"/>
                <a:ea typeface="Cambria" panose="02040503050406030204" pitchFamily="18" charset="0"/>
              </a:rPr>
              <a:t> tỉnh/thành</a:t>
            </a:r>
            <a:endParaRPr lang="en-US" sz="2400">
              <a:effectLst/>
              <a:latin typeface="#9Slide03 Cabin Condensed Bold" panose="00000806000000000000" pitchFamily="2" charset="0"/>
              <a:ea typeface="Times New Roman" panose="02020603050405020304" pitchFamily="18" charset="0"/>
            </a:endParaRPr>
          </a:p>
        </p:txBody>
      </p:sp>
      <p:sp>
        <p:nvSpPr>
          <p:cNvPr id="64" name="TextBox 63">
            <a:extLst>
              <a:ext uri="{FF2B5EF4-FFF2-40B4-BE49-F238E27FC236}">
                <a16:creationId xmlns:a16="http://schemas.microsoft.com/office/drawing/2014/main" id="{7827458E-B742-1202-CDE9-E76A716F2F78}"/>
              </a:ext>
            </a:extLst>
          </p:cNvPr>
          <p:cNvSpPr txBox="1"/>
          <p:nvPr/>
        </p:nvSpPr>
        <p:spPr>
          <a:xfrm>
            <a:off x="319616" y="152138"/>
            <a:ext cx="6130212" cy="531236"/>
          </a:xfrm>
          <a:prstGeom prst="rect">
            <a:avLst/>
          </a:prstGeom>
          <a:noFill/>
        </p:spPr>
        <p:txBody>
          <a:bodyPr wrap="square">
            <a:spAutoFit/>
          </a:bodyPr>
          <a:lstStyle/>
          <a:p>
            <a:pPr marL="0" marR="0" indent="0" algn="just">
              <a:lnSpc>
                <a:spcPct val="107000"/>
              </a:lnSpc>
              <a:spcBef>
                <a:spcPts val="0"/>
              </a:spcBef>
              <a:spcAft>
                <a:spcPts val="600"/>
              </a:spcAft>
            </a:pPr>
            <a:r>
              <a:rPr lang="vi-VN" sz="2800" b="1">
                <a:solidFill>
                  <a:srgbClr val="C00000"/>
                </a:solidFill>
                <a:effectLst/>
                <a:latin typeface="#9Slide03 Cabin Condensed Bold" panose="00000806000000000000" pitchFamily="2" charset="0"/>
                <a:ea typeface="Cambria" panose="02040503050406030204" pitchFamily="18" charset="0"/>
              </a:rPr>
              <a:t>1. Vị trí địa lí và phạm vi lãnh thổ</a:t>
            </a:r>
            <a:endParaRPr lang="en-US" sz="2800">
              <a:solidFill>
                <a:srgbClr val="C00000"/>
              </a:solidFill>
              <a:effectLst/>
              <a:latin typeface="#9Slide03 Cabin Condensed Bold" panose="00000806000000000000" pitchFamily="2" charset="0"/>
              <a:ea typeface="Times New Roman" panose="02020603050405020304" pitchFamily="18" charset="0"/>
            </a:endParaRPr>
          </a:p>
        </p:txBody>
      </p:sp>
      <p:sp>
        <p:nvSpPr>
          <p:cNvPr id="65" name="Speech Bubble: Rectangle with Corners Rounded 64">
            <a:extLst>
              <a:ext uri="{FF2B5EF4-FFF2-40B4-BE49-F238E27FC236}">
                <a16:creationId xmlns:a16="http://schemas.microsoft.com/office/drawing/2014/main" id="{FA864A2D-87A8-9A30-0FC7-A48560963611}"/>
              </a:ext>
            </a:extLst>
          </p:cNvPr>
          <p:cNvSpPr/>
          <p:nvPr/>
        </p:nvSpPr>
        <p:spPr>
          <a:xfrm>
            <a:off x="10095577" y="658049"/>
            <a:ext cx="1881674" cy="724741"/>
          </a:xfrm>
          <a:prstGeom prst="wedgeRoundRectCallout">
            <a:avLst>
              <a:gd name="adj1" fmla="val -77580"/>
              <a:gd name="adj2" fmla="val 157770"/>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latin typeface="#9Slide03 Cabin Condensed Bold" panose="00000806000000000000" pitchFamily="2" charset="0"/>
              </a:rPr>
              <a:t>Trung Quốc</a:t>
            </a:r>
            <a:endParaRPr lang="en-US" sz="2000">
              <a:latin typeface="#9Slide03 Cabin Condensed Bold" panose="00000806000000000000" pitchFamily="2" charset="0"/>
            </a:endParaRPr>
          </a:p>
        </p:txBody>
      </p:sp>
      <p:sp>
        <p:nvSpPr>
          <p:cNvPr id="66" name="Speech Bubble: Rectangle with Corners Rounded 65">
            <a:extLst>
              <a:ext uri="{FF2B5EF4-FFF2-40B4-BE49-F238E27FC236}">
                <a16:creationId xmlns:a16="http://schemas.microsoft.com/office/drawing/2014/main" id="{AF4CECE3-A8C8-3284-944E-DCF0E2095D4F}"/>
              </a:ext>
            </a:extLst>
          </p:cNvPr>
          <p:cNvSpPr/>
          <p:nvPr/>
        </p:nvSpPr>
        <p:spPr>
          <a:xfrm>
            <a:off x="5490143" y="961556"/>
            <a:ext cx="2189154" cy="775577"/>
          </a:xfrm>
          <a:prstGeom prst="wedgeRoundRectCallout">
            <a:avLst>
              <a:gd name="adj1" fmla="val 36515"/>
              <a:gd name="adj2" fmla="val 150959"/>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latin typeface="#9Slide03 Cabin Condensed Bold" panose="00000806000000000000" pitchFamily="2" charset="0"/>
              </a:rPr>
              <a:t>Trung du và miền núi Bắc Bộ</a:t>
            </a:r>
            <a:endParaRPr lang="en-US" sz="2000">
              <a:latin typeface="#9Slide03 Cabin Condensed Bold" panose="00000806000000000000" pitchFamily="2" charset="0"/>
            </a:endParaRPr>
          </a:p>
        </p:txBody>
      </p:sp>
      <p:sp>
        <p:nvSpPr>
          <p:cNvPr id="67" name="Speech Bubble: Rectangle with Corners Rounded 66">
            <a:extLst>
              <a:ext uri="{FF2B5EF4-FFF2-40B4-BE49-F238E27FC236}">
                <a16:creationId xmlns:a16="http://schemas.microsoft.com/office/drawing/2014/main" id="{10D8C187-0255-11DB-AAA2-A9AD5E04C4D2}"/>
              </a:ext>
            </a:extLst>
          </p:cNvPr>
          <p:cNvSpPr/>
          <p:nvPr/>
        </p:nvSpPr>
        <p:spPr>
          <a:xfrm>
            <a:off x="9835386" y="4560462"/>
            <a:ext cx="1881674" cy="724741"/>
          </a:xfrm>
          <a:prstGeom prst="wedgeRoundRectCallout">
            <a:avLst>
              <a:gd name="adj1" fmla="val -47331"/>
              <a:gd name="adj2" fmla="val 20013"/>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latin typeface="#9Slide03 Cabin Condensed Bold" panose="00000806000000000000" pitchFamily="2" charset="0"/>
              </a:rPr>
              <a:t>Biển Đông</a:t>
            </a:r>
            <a:endParaRPr lang="en-US" sz="2000">
              <a:latin typeface="#9Slide03 Cabin Condensed Bold" panose="00000806000000000000" pitchFamily="2" charset="0"/>
            </a:endParaRPr>
          </a:p>
        </p:txBody>
      </p:sp>
      <p:sp>
        <p:nvSpPr>
          <p:cNvPr id="68" name="Speech Bubble: Rectangle with Corners Rounded 67">
            <a:extLst>
              <a:ext uri="{FF2B5EF4-FFF2-40B4-BE49-F238E27FC236}">
                <a16:creationId xmlns:a16="http://schemas.microsoft.com/office/drawing/2014/main" id="{F29723CE-A23B-4E56-88A7-B2C06554DCBD}"/>
              </a:ext>
            </a:extLst>
          </p:cNvPr>
          <p:cNvSpPr/>
          <p:nvPr/>
        </p:nvSpPr>
        <p:spPr>
          <a:xfrm>
            <a:off x="5051902" y="5817884"/>
            <a:ext cx="2055844" cy="724741"/>
          </a:xfrm>
          <a:prstGeom prst="wedgeRoundRectCallout">
            <a:avLst>
              <a:gd name="adj1" fmla="val 19507"/>
              <a:gd name="adj2" fmla="val -138341"/>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latin typeface="#9Slide03 Cabin Condensed Bold" panose="00000806000000000000" pitchFamily="2" charset="0"/>
              </a:rPr>
              <a:t>Bắc Trung Bộ và DH Nam Trung Bộ</a:t>
            </a:r>
            <a:endParaRPr lang="en-US" sz="2000">
              <a:latin typeface="#9Slide03 Cabin Condensed Bold" panose="00000806000000000000" pitchFamily="2" charset="0"/>
            </a:endParaRPr>
          </a:p>
        </p:txBody>
      </p:sp>
      <p:sp>
        <p:nvSpPr>
          <p:cNvPr id="69" name="TextBox 68">
            <a:extLst>
              <a:ext uri="{FF2B5EF4-FFF2-40B4-BE49-F238E27FC236}">
                <a16:creationId xmlns:a16="http://schemas.microsoft.com/office/drawing/2014/main" id="{9552065D-1E50-C8D6-7276-AA4D108246B5}"/>
              </a:ext>
            </a:extLst>
          </p:cNvPr>
          <p:cNvSpPr txBox="1"/>
          <p:nvPr/>
        </p:nvSpPr>
        <p:spPr>
          <a:xfrm>
            <a:off x="423495" y="2554579"/>
            <a:ext cx="3939885" cy="2839624"/>
          </a:xfrm>
          <a:prstGeom prst="rect">
            <a:avLst/>
          </a:prstGeom>
          <a:noFill/>
          <a:ln>
            <a:solidFill>
              <a:srgbClr val="7030A0"/>
            </a:solidFill>
            <a:prstDash val="sysDash"/>
          </a:ln>
        </p:spPr>
        <p:txBody>
          <a:bodyPr wrap="square" rtlCol="0">
            <a:spAutoFit/>
          </a:bodyPr>
          <a:lstStyle>
            <a:defPPr>
              <a:defRPr lang="en-US"/>
            </a:defPPr>
            <a:lvl1pPr marL="342900" marR="0" indent="-342900" algn="just">
              <a:lnSpc>
                <a:spcPct val="107000"/>
              </a:lnSpc>
              <a:spcBef>
                <a:spcPts val="0"/>
              </a:spcBef>
              <a:spcAft>
                <a:spcPts val="600"/>
              </a:spcAft>
              <a:buFont typeface="Wingdings" panose="05000000000000000000" pitchFamily="2" charset="2"/>
              <a:buChar char="ü"/>
              <a:defRPr sz="2400">
                <a:solidFill>
                  <a:srgbClr val="000000"/>
                </a:solidFill>
                <a:effectLst/>
                <a:latin typeface="#9Slide03 Cabin Condensed Bold" panose="00000806000000000000" pitchFamily="2" charset="0"/>
                <a:ea typeface="Cambria" panose="02040503050406030204" pitchFamily="18" charset="0"/>
              </a:defRPr>
            </a:lvl1pPr>
          </a:lstStyle>
          <a:p>
            <a:pPr marL="0" indent="0">
              <a:buNone/>
            </a:pPr>
            <a:r>
              <a:rPr lang="vi-VN"/>
              <a:t>- Đánh giá về ý nghĩa của vị trí địa lý đối với sự phát triển kinh tế - xã hội của vùng: Thuận lợi cho phát triển kinh tế, thu hút đầu tư và hợp tác trong và ngoài nước. Là địa bàn chiến lược về kinh tế, chính trị, an ninh quốc phòng.</a:t>
            </a:r>
          </a:p>
        </p:txBody>
      </p:sp>
    </p:spTree>
    <p:extLst>
      <p:ext uri="{BB962C8B-B14F-4D97-AF65-F5344CB8AC3E}">
        <p14:creationId xmlns:p14="http://schemas.microsoft.com/office/powerpoint/2010/main" val="2014961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bg/>
                                          </p:spTgt>
                                        </p:tgtEl>
                                        <p:attrNameLst>
                                          <p:attrName>style.visibility</p:attrName>
                                        </p:attrNameLst>
                                      </p:cBhvr>
                                      <p:to>
                                        <p:strVal val="visible"/>
                                      </p:to>
                                    </p:set>
                                    <p:animEffect transition="in" filter="wipe(up)">
                                      <p:cBhvr>
                                        <p:cTn id="7" dur="500"/>
                                        <p:tgtEl>
                                          <p:spTgt spid="6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wipe(up)">
                                      <p:cBhvr>
                                        <p:cTn id="12" dur="500"/>
                                        <p:tgtEl>
                                          <p:spTgt spid="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3">
                                            <p:txEl>
                                              <p:pRg st="1" end="1"/>
                                            </p:txEl>
                                          </p:spTgt>
                                        </p:tgtEl>
                                        <p:attrNameLst>
                                          <p:attrName>style.visibility</p:attrName>
                                        </p:attrNameLst>
                                      </p:cBhvr>
                                      <p:to>
                                        <p:strVal val="visible"/>
                                      </p:to>
                                    </p:set>
                                    <p:animEffect transition="in" filter="wipe(up)">
                                      <p:cBhvr>
                                        <p:cTn id="17" dur="500"/>
                                        <p:tgtEl>
                                          <p:spTgt spid="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down)">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down)">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9">
                                            <p:bg/>
                                          </p:spTgt>
                                        </p:tgtEl>
                                        <p:attrNameLst>
                                          <p:attrName>style.visibility</p:attrName>
                                        </p:attrNameLst>
                                      </p:cBhvr>
                                      <p:to>
                                        <p:strVal val="visible"/>
                                      </p:to>
                                    </p:set>
                                    <p:animEffect transition="in" filter="wipe(left)">
                                      <p:cBhvr>
                                        <p:cTn id="42" dur="500"/>
                                        <p:tgtEl>
                                          <p:spTgt spid="69">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9">
                                            <p:txEl>
                                              <p:pRg st="0" end="0"/>
                                            </p:txEl>
                                          </p:spTgt>
                                        </p:tgtEl>
                                        <p:attrNameLst>
                                          <p:attrName>style.visibility</p:attrName>
                                        </p:attrNameLst>
                                      </p:cBhvr>
                                      <p:to>
                                        <p:strVal val="visible"/>
                                      </p:to>
                                    </p:set>
                                    <p:animEffect transition="in" filter="wipe(left)">
                                      <p:cBhvr>
                                        <p:cTn id="47"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uiExpand="1" build="p" animBg="1"/>
      <p:bldP spid="65" grpId="0" animBg="1"/>
      <p:bldP spid="66" grpId="0" animBg="1"/>
      <p:bldP spid="67" grpId="0" animBg="1"/>
      <p:bldP spid="68" grpId="0" animBg="1"/>
      <p:bldP spid="6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Nhóm 1">
            <a:extLst>
              <a:ext uri="{FF2B5EF4-FFF2-40B4-BE49-F238E27FC236}">
                <a16:creationId xmlns:a16="http://schemas.microsoft.com/office/drawing/2014/main" id="{72B68915-D7B0-4E73-A8E6-D8AE354A6B2E}"/>
              </a:ext>
            </a:extLst>
          </p:cNvPr>
          <p:cNvGrpSpPr/>
          <p:nvPr/>
        </p:nvGrpSpPr>
        <p:grpSpPr>
          <a:xfrm>
            <a:off x="0" y="-14068"/>
            <a:ext cx="12206068" cy="6858000"/>
            <a:chOff x="-14068" y="0"/>
            <a:chExt cx="12206068" cy="6858000"/>
          </a:xfrm>
        </p:grpSpPr>
        <p:grpSp>
          <p:nvGrpSpPr>
            <p:cNvPr id="24" name="Nhóm 2">
              <a:extLst>
                <a:ext uri="{FF2B5EF4-FFF2-40B4-BE49-F238E27FC236}">
                  <a16:creationId xmlns:a16="http://schemas.microsoft.com/office/drawing/2014/main" id="{53531B8E-381C-42F1-8B6F-B9B7623E9658}"/>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id="{A2503070-498B-4E07-B9E9-49172B77A009}"/>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id="{1F4AA86C-E890-4781-AD5D-C74E8FA091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id="{627B31E8-1DF3-40F1-BCAE-0B6A3E499FD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id="{4E8397AD-CB3F-4B37-83D7-D16E08ED2BE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16" name="TextBox 15">
            <a:extLst>
              <a:ext uri="{FF2B5EF4-FFF2-40B4-BE49-F238E27FC236}">
                <a16:creationId xmlns:a16="http://schemas.microsoft.com/office/drawing/2014/main" id="{3917BA42-39C2-D94F-FD50-09F5CC37DB31}"/>
              </a:ext>
            </a:extLst>
          </p:cNvPr>
          <p:cNvSpPr txBox="1"/>
          <p:nvPr/>
        </p:nvSpPr>
        <p:spPr>
          <a:xfrm>
            <a:off x="2501594" y="1258709"/>
            <a:ext cx="9255968" cy="2079287"/>
          </a:xfrm>
          <a:prstGeom prst="rect">
            <a:avLst/>
          </a:prstGeom>
          <a:noFill/>
          <a:ln w="19050">
            <a:solidFill>
              <a:srgbClr val="7030A0"/>
            </a:solidFill>
            <a:prstDash val="sysDash"/>
          </a:ln>
        </p:spPr>
        <p:txBody>
          <a:bodyPr wrap="square">
            <a:spAutoFit/>
          </a:bodyPr>
          <a:lstStyle/>
          <a:p>
            <a:pPr algn="just">
              <a:lnSpc>
                <a:spcPct val="107000"/>
              </a:lnSpc>
              <a:spcAft>
                <a:spcPts val="600"/>
              </a:spcAft>
            </a:pPr>
            <a:r>
              <a:rPr lang="vi-VN" sz="2400">
                <a:solidFill>
                  <a:srgbClr val="000000"/>
                </a:solidFill>
                <a:latin typeface="#9Slide03 Cabin Condensed Bold" panose="00000806000000000000" pitchFamily="2" charset="0"/>
                <a:ea typeface="Cambria" panose="02040503050406030204" pitchFamily="18" charset="0"/>
              </a:rPr>
              <a:t>- Năm 2021, dân số vùng </a:t>
            </a:r>
            <a:r>
              <a:rPr lang="vi-VN" sz="2800">
                <a:solidFill>
                  <a:srgbClr val="C00000"/>
                </a:solidFill>
                <a:latin typeface="#9Slide03 Cabin Condensed Bold" panose="00000806000000000000" pitchFamily="2" charset="0"/>
                <a:ea typeface="Cambria" panose="02040503050406030204" pitchFamily="18" charset="0"/>
              </a:rPr>
              <a:t>23,2</a:t>
            </a:r>
            <a:r>
              <a:rPr lang="vi-VN" sz="2400">
                <a:solidFill>
                  <a:srgbClr val="000000"/>
                </a:solidFill>
                <a:latin typeface="#9Slide03 Cabin Condensed Bold" panose="00000806000000000000" pitchFamily="2" charset="0"/>
                <a:ea typeface="Cambria" panose="02040503050406030204" pitchFamily="18" charset="0"/>
              </a:rPr>
              <a:t> triệu người, tỉ lệ gia tăng tự nhiên là </a:t>
            </a:r>
            <a:r>
              <a:rPr lang="vi-VN" sz="2800">
                <a:solidFill>
                  <a:srgbClr val="C00000"/>
                </a:solidFill>
                <a:latin typeface="#9Slide03 Cabin Condensed Bold" panose="00000806000000000000" pitchFamily="2" charset="0"/>
                <a:ea typeface="Cambria" panose="02040503050406030204" pitchFamily="18" charset="0"/>
              </a:rPr>
              <a:t>1.07</a:t>
            </a:r>
            <a:r>
              <a:rPr lang="vi-VN" sz="2400">
                <a:solidFill>
                  <a:srgbClr val="000000"/>
                </a:solidFill>
                <a:latin typeface="#9Slide03 Cabin Condensed Bold" panose="00000806000000000000" pitchFamily="2" charset="0"/>
                <a:ea typeface="Cambria" panose="02040503050406030204" pitchFamily="18" charset="0"/>
              </a:rPr>
              <a:t>%</a:t>
            </a:r>
          </a:p>
          <a:p>
            <a:pPr algn="just">
              <a:lnSpc>
                <a:spcPct val="107000"/>
              </a:lnSpc>
              <a:spcAft>
                <a:spcPts val="600"/>
              </a:spcAft>
            </a:pPr>
            <a:r>
              <a:rPr lang="vi-VN" sz="2400">
                <a:solidFill>
                  <a:srgbClr val="000000"/>
                </a:solidFill>
                <a:latin typeface="#9Slide03 Cabin Condensed Bold" panose="00000806000000000000" pitchFamily="2" charset="0"/>
                <a:ea typeface="Cambria" panose="02040503050406030204" pitchFamily="18" charset="0"/>
              </a:rPr>
              <a:t>=&gt; So với cả nước: dân số đâng nhất cả nước.</a:t>
            </a:r>
          </a:p>
          <a:p>
            <a:pPr algn="just">
              <a:lnSpc>
                <a:spcPct val="107000"/>
              </a:lnSpc>
              <a:spcAft>
                <a:spcPts val="600"/>
              </a:spcAft>
            </a:pPr>
            <a:r>
              <a:rPr lang="vi-VN" sz="2400">
                <a:solidFill>
                  <a:srgbClr val="000000"/>
                </a:solidFill>
                <a:latin typeface="#9Slide03 Cabin Condensed Bold" panose="00000806000000000000" pitchFamily="2" charset="0"/>
                <a:ea typeface="Cambria" panose="02040503050406030204" pitchFamily="18" charset="0"/>
              </a:rPr>
              <a:t>- Mật độ dân số trung bình là </a:t>
            </a:r>
            <a:r>
              <a:rPr lang="vi-VN" sz="2800">
                <a:solidFill>
                  <a:srgbClr val="C00000"/>
                </a:solidFill>
                <a:latin typeface="#9Slide03 Cabin Condensed Bold" panose="00000806000000000000" pitchFamily="2" charset="0"/>
                <a:ea typeface="Cambria" panose="02040503050406030204" pitchFamily="18" charset="0"/>
              </a:rPr>
              <a:t>1091</a:t>
            </a:r>
            <a:r>
              <a:rPr lang="vi-VN" sz="2400">
                <a:solidFill>
                  <a:srgbClr val="000000"/>
                </a:solidFill>
                <a:latin typeface="#9Slide03 Cabin Condensed Bold" panose="00000806000000000000" pitchFamily="2" charset="0"/>
                <a:ea typeface="Cambria" panose="02040503050406030204" pitchFamily="18" charset="0"/>
              </a:rPr>
              <a:t> người/km2, so với cả nước: cao nhất</a:t>
            </a:r>
          </a:p>
          <a:p>
            <a:pPr algn="just">
              <a:lnSpc>
                <a:spcPct val="107000"/>
              </a:lnSpc>
              <a:spcAft>
                <a:spcPts val="600"/>
              </a:spcAft>
            </a:pPr>
            <a:r>
              <a:rPr lang="vi-VN" sz="2400">
                <a:solidFill>
                  <a:srgbClr val="000000"/>
                </a:solidFill>
                <a:latin typeface="#9Slide03 Cabin Condensed Bold" panose="00000806000000000000" pitchFamily="2" charset="0"/>
                <a:ea typeface="Cambria" panose="02040503050406030204" pitchFamily="18" charset="0"/>
              </a:rPr>
              <a:t>- Tỷ lệ dân thành thị đạt </a:t>
            </a:r>
            <a:r>
              <a:rPr lang="vi-VN" sz="2800">
                <a:solidFill>
                  <a:srgbClr val="C00000"/>
                </a:solidFill>
                <a:latin typeface="#9Slide03 Cabin Condensed Bold" panose="00000806000000000000" pitchFamily="2" charset="0"/>
                <a:ea typeface="Cambria" panose="02040503050406030204" pitchFamily="18" charset="0"/>
              </a:rPr>
              <a:t>37,6</a:t>
            </a:r>
            <a:r>
              <a:rPr lang="vi-VN" sz="2400">
                <a:solidFill>
                  <a:srgbClr val="000000"/>
                </a:solidFill>
                <a:latin typeface="#9Slide03 Cabin Condensed Bold" panose="00000806000000000000" pitchFamily="2" charset="0"/>
                <a:ea typeface="Cambria" panose="02040503050406030204" pitchFamily="18" charset="0"/>
              </a:rPr>
              <a:t>% năm 2021, cao hơn mức trung bình của cả nước.</a:t>
            </a:r>
          </a:p>
        </p:txBody>
      </p:sp>
      <p:sp>
        <p:nvSpPr>
          <p:cNvPr id="17" name="TextBox 16">
            <a:extLst>
              <a:ext uri="{FF2B5EF4-FFF2-40B4-BE49-F238E27FC236}">
                <a16:creationId xmlns:a16="http://schemas.microsoft.com/office/drawing/2014/main" id="{13605457-8734-06BE-492A-FEEFC5618858}"/>
              </a:ext>
            </a:extLst>
          </p:cNvPr>
          <p:cNvSpPr txBox="1"/>
          <p:nvPr/>
        </p:nvSpPr>
        <p:spPr>
          <a:xfrm>
            <a:off x="1052027" y="274097"/>
            <a:ext cx="6097554" cy="59400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defRPr/>
            </a:pPr>
            <a:r>
              <a:rPr kumimoji="0" lang="vi-VN" sz="3200" b="1" i="0" u="none" strike="noStrike" kern="1200" cap="none" spc="0" normalizeH="0" baseline="0" noProof="0">
                <a:ln>
                  <a:noFill/>
                </a:ln>
                <a:solidFill>
                  <a:srgbClr val="C00000"/>
                </a:solidFill>
                <a:effectLst/>
                <a:uLnTx/>
                <a:uFillTx/>
                <a:latin typeface="#9Slide03 Cabin Condensed Bold" panose="00000806000000000000" pitchFamily="2" charset="0"/>
                <a:ea typeface="Cambria" panose="02040503050406030204" pitchFamily="18" charset="0"/>
              </a:rPr>
              <a:t>2. Dân số</a:t>
            </a:r>
            <a:endParaRPr kumimoji="0" lang="en-US" sz="3200" b="0" i="0" u="none" strike="noStrike" kern="1200" cap="none" spc="0" normalizeH="0" baseline="0" noProof="0">
              <a:ln>
                <a:noFill/>
              </a:ln>
              <a:solidFill>
                <a:srgbClr val="C00000"/>
              </a:solidFill>
              <a:effectLst/>
              <a:uLnTx/>
              <a:uFillTx/>
              <a:latin typeface="#9Slide03 Cabin Condensed Bold" panose="00000806000000000000" pitchFamily="2" charset="0"/>
              <a:ea typeface="Times New Roman" panose="02020603050405020304" pitchFamily="18" charset="0"/>
            </a:endParaRPr>
          </a:p>
        </p:txBody>
      </p:sp>
      <p:pic>
        <p:nvPicPr>
          <p:cNvPr id="18" name="Picture 2" descr="Hình ảnh Dân Số PNG, Vector, PSD, và biểu tượng để tải về ...">
            <a:extLst>
              <a:ext uri="{FF2B5EF4-FFF2-40B4-BE49-F238E27FC236}">
                <a16:creationId xmlns:a16="http://schemas.microsoft.com/office/drawing/2014/main" id="{16E86E1E-76C3-87BF-D716-A6A005C38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2364"/>
            <a:ext cx="2644798" cy="26447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4CD9DCB-02F6-9E7C-7879-2B71CF9B95B5}"/>
              </a:ext>
            </a:extLst>
          </p:cNvPr>
          <p:cNvSpPr txBox="1"/>
          <p:nvPr/>
        </p:nvSpPr>
        <p:spPr>
          <a:xfrm>
            <a:off x="484279" y="3795779"/>
            <a:ext cx="60975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9Slide03 Cabin Condensed Bold" panose="00000806000000000000" pitchFamily="2" charset="0"/>
                <a:ea typeface="Cambria" panose="02040503050406030204" pitchFamily="18" charset="0"/>
              </a:rPr>
              <a:t>- </a:t>
            </a:r>
            <a:r>
              <a:rPr lang="vi-VN" sz="2400">
                <a:solidFill>
                  <a:srgbClr val="000000"/>
                </a:solidFill>
                <a:latin typeface="#9Slide03 Cabin Condensed Bold" panose="00000806000000000000" pitchFamily="2" charset="0"/>
                <a:ea typeface="Cambria" panose="02040503050406030204" pitchFamily="18" charset="0"/>
              </a:rPr>
              <a:t>Có nhiều dân tộc sinh sống</a:t>
            </a:r>
            <a:endParaRPr kumimoji="0" lang="en-US" sz="2400" b="0" i="0" u="none" strike="noStrike" kern="1200" cap="none" spc="0" normalizeH="0" baseline="0" noProof="0">
              <a:ln>
                <a:noFill/>
              </a:ln>
              <a:solidFill>
                <a:prstClr val="black"/>
              </a:solidFill>
              <a:effectLst/>
              <a:uLnTx/>
              <a:uFillTx/>
              <a:latin typeface="#9Slide03 Cabin Condensed Bold" panose="00000806000000000000" pitchFamily="2" charset="0"/>
            </a:endParaRPr>
          </a:p>
        </p:txBody>
      </p:sp>
      <p:pic>
        <p:nvPicPr>
          <p:cNvPr id="20" name="Picture 19">
            <a:extLst>
              <a:ext uri="{FF2B5EF4-FFF2-40B4-BE49-F238E27FC236}">
                <a16:creationId xmlns:a16="http://schemas.microsoft.com/office/drawing/2014/main" id="{4F531DCD-10AB-A44D-B3D8-2C7CB099C13A}"/>
              </a:ext>
            </a:extLst>
          </p:cNvPr>
          <p:cNvPicPr>
            <a:picLocks noChangeAspect="1"/>
          </p:cNvPicPr>
          <p:nvPr/>
        </p:nvPicPr>
        <p:blipFill rotWithShape="1">
          <a:blip r:embed="rId3"/>
          <a:srcRect l="49328" b="50623"/>
          <a:stretch/>
        </p:blipFill>
        <p:spPr>
          <a:xfrm>
            <a:off x="8742784" y="4488277"/>
            <a:ext cx="2608475" cy="1971312"/>
          </a:xfrm>
          <a:prstGeom prst="rect">
            <a:avLst/>
          </a:prstGeom>
        </p:spPr>
      </p:pic>
      <p:pic>
        <p:nvPicPr>
          <p:cNvPr id="21" name="Picture 20">
            <a:extLst>
              <a:ext uri="{FF2B5EF4-FFF2-40B4-BE49-F238E27FC236}">
                <a16:creationId xmlns:a16="http://schemas.microsoft.com/office/drawing/2014/main" id="{6852B1AF-9D83-102E-A9BB-155F4D8BDDF5}"/>
              </a:ext>
            </a:extLst>
          </p:cNvPr>
          <p:cNvPicPr>
            <a:picLocks noChangeAspect="1"/>
          </p:cNvPicPr>
          <p:nvPr/>
        </p:nvPicPr>
        <p:blipFill rotWithShape="1">
          <a:blip r:embed="rId3"/>
          <a:srcRect l="48395" t="47895"/>
          <a:stretch/>
        </p:blipFill>
        <p:spPr>
          <a:xfrm>
            <a:off x="3042578" y="4488277"/>
            <a:ext cx="2517417" cy="1971312"/>
          </a:xfrm>
          <a:prstGeom prst="rect">
            <a:avLst/>
          </a:prstGeom>
        </p:spPr>
      </p:pic>
      <p:sp>
        <p:nvSpPr>
          <p:cNvPr id="23" name="TextBox 22">
            <a:extLst>
              <a:ext uri="{FF2B5EF4-FFF2-40B4-BE49-F238E27FC236}">
                <a16:creationId xmlns:a16="http://schemas.microsoft.com/office/drawing/2014/main" id="{E33238EC-A7E5-9942-7780-43DAC57D50DF}"/>
              </a:ext>
            </a:extLst>
          </p:cNvPr>
          <p:cNvSpPr txBox="1"/>
          <p:nvPr/>
        </p:nvSpPr>
        <p:spPr>
          <a:xfrm>
            <a:off x="1213073" y="6263650"/>
            <a:ext cx="795411" cy="461665"/>
          </a:xfrm>
          <a:prstGeom prst="rect">
            <a:avLst/>
          </a:prstGeom>
          <a:solidFill>
            <a:schemeClr val="bg1"/>
          </a:solidFill>
        </p:spPr>
        <p:txBody>
          <a:bodyPr wrap="none" rtlCol="0">
            <a:spAutoFit/>
          </a:bodyPr>
          <a:lstStyle/>
          <a:p>
            <a:r>
              <a:rPr lang="vi-VN" sz="2400">
                <a:solidFill>
                  <a:srgbClr val="7030A0"/>
                </a:solidFill>
                <a:latin typeface="#9Slide05 Great Vibes" panose="02000507080000020002" pitchFamily="2" charset="0"/>
              </a:rPr>
              <a:t>Kinh</a:t>
            </a:r>
            <a:endParaRPr lang="en-US" sz="2400">
              <a:solidFill>
                <a:srgbClr val="7030A0"/>
              </a:solidFill>
              <a:latin typeface="#9Slide05 Great Vibes" panose="02000507080000020002" pitchFamily="2" charset="0"/>
            </a:endParaRPr>
          </a:p>
        </p:txBody>
      </p:sp>
      <p:sp>
        <p:nvSpPr>
          <p:cNvPr id="25" name="TextBox 24">
            <a:extLst>
              <a:ext uri="{FF2B5EF4-FFF2-40B4-BE49-F238E27FC236}">
                <a16:creationId xmlns:a16="http://schemas.microsoft.com/office/drawing/2014/main" id="{1C32EEFC-7E29-B3E9-2BCC-7C41FB704C7E}"/>
              </a:ext>
            </a:extLst>
          </p:cNvPr>
          <p:cNvSpPr txBox="1"/>
          <p:nvPr/>
        </p:nvSpPr>
        <p:spPr>
          <a:xfrm>
            <a:off x="3923739" y="6228757"/>
            <a:ext cx="707245" cy="461665"/>
          </a:xfrm>
          <a:prstGeom prst="rect">
            <a:avLst/>
          </a:prstGeom>
          <a:solidFill>
            <a:schemeClr val="bg1"/>
          </a:solidFill>
        </p:spPr>
        <p:txBody>
          <a:bodyPr wrap="none" rtlCol="0">
            <a:spAutoFit/>
          </a:bodyPr>
          <a:lstStyle/>
          <a:p>
            <a:r>
              <a:rPr lang="vi-VN" sz="2400">
                <a:solidFill>
                  <a:srgbClr val="7030A0"/>
                </a:solidFill>
                <a:latin typeface="#9Slide05 Great Vibes" panose="02000507080000020002" pitchFamily="2" charset="0"/>
              </a:rPr>
              <a:t>Dao</a:t>
            </a:r>
            <a:endParaRPr lang="en-US" sz="2400">
              <a:solidFill>
                <a:srgbClr val="7030A0"/>
              </a:solidFill>
              <a:latin typeface="#9Slide05 Great Vibes" panose="02000507080000020002" pitchFamily="2" charset="0"/>
            </a:endParaRPr>
          </a:p>
        </p:txBody>
      </p:sp>
      <p:sp>
        <p:nvSpPr>
          <p:cNvPr id="30" name="TextBox 29">
            <a:extLst>
              <a:ext uri="{FF2B5EF4-FFF2-40B4-BE49-F238E27FC236}">
                <a16:creationId xmlns:a16="http://schemas.microsoft.com/office/drawing/2014/main" id="{0F3D3B09-E4E0-EEC0-0885-BCA9099D7F18}"/>
              </a:ext>
            </a:extLst>
          </p:cNvPr>
          <p:cNvSpPr txBox="1"/>
          <p:nvPr/>
        </p:nvSpPr>
        <p:spPr>
          <a:xfrm>
            <a:off x="6701958" y="6228756"/>
            <a:ext cx="1228221" cy="461665"/>
          </a:xfrm>
          <a:prstGeom prst="rect">
            <a:avLst/>
          </a:prstGeom>
          <a:solidFill>
            <a:schemeClr val="bg1"/>
          </a:solidFill>
        </p:spPr>
        <p:txBody>
          <a:bodyPr wrap="none" rtlCol="0">
            <a:spAutoFit/>
          </a:bodyPr>
          <a:lstStyle/>
          <a:p>
            <a:r>
              <a:rPr lang="vi-VN" sz="2400">
                <a:solidFill>
                  <a:srgbClr val="7030A0"/>
                </a:solidFill>
                <a:latin typeface="#9Slide05 Great Vibes" panose="02000507080000020002" pitchFamily="2" charset="0"/>
              </a:rPr>
              <a:t>Sán Dìu</a:t>
            </a:r>
            <a:endParaRPr lang="en-US" sz="2400">
              <a:solidFill>
                <a:srgbClr val="7030A0"/>
              </a:solidFill>
              <a:latin typeface="#9Slide05 Great Vibes" panose="02000507080000020002" pitchFamily="2" charset="0"/>
            </a:endParaRPr>
          </a:p>
        </p:txBody>
      </p:sp>
      <p:sp>
        <p:nvSpPr>
          <p:cNvPr id="31" name="TextBox 30">
            <a:extLst>
              <a:ext uri="{FF2B5EF4-FFF2-40B4-BE49-F238E27FC236}">
                <a16:creationId xmlns:a16="http://schemas.microsoft.com/office/drawing/2014/main" id="{7B671510-E44D-D890-3962-03900F0C0FE3}"/>
              </a:ext>
            </a:extLst>
          </p:cNvPr>
          <p:cNvSpPr txBox="1"/>
          <p:nvPr/>
        </p:nvSpPr>
        <p:spPr>
          <a:xfrm>
            <a:off x="9636732" y="6228756"/>
            <a:ext cx="697627" cy="461665"/>
          </a:xfrm>
          <a:prstGeom prst="rect">
            <a:avLst/>
          </a:prstGeom>
          <a:solidFill>
            <a:schemeClr val="bg1"/>
          </a:solidFill>
        </p:spPr>
        <p:txBody>
          <a:bodyPr wrap="none" rtlCol="0">
            <a:spAutoFit/>
          </a:bodyPr>
          <a:lstStyle/>
          <a:p>
            <a:r>
              <a:rPr lang="vi-VN" sz="2400">
                <a:solidFill>
                  <a:srgbClr val="7030A0"/>
                </a:solidFill>
                <a:latin typeface="#9Slide05 Great Vibes" panose="02000507080000020002" pitchFamily="2" charset="0"/>
              </a:rPr>
              <a:t>Tày</a:t>
            </a:r>
            <a:endParaRPr lang="en-US" sz="2400">
              <a:solidFill>
                <a:srgbClr val="7030A0"/>
              </a:solidFill>
              <a:latin typeface="#9Slide05 Great Vibes" panose="02000507080000020002" pitchFamily="2" charset="0"/>
            </a:endParaRPr>
          </a:p>
        </p:txBody>
      </p:sp>
      <p:pic>
        <p:nvPicPr>
          <p:cNvPr id="2" name="Picture 1">
            <a:extLst>
              <a:ext uri="{FF2B5EF4-FFF2-40B4-BE49-F238E27FC236}">
                <a16:creationId xmlns:a16="http://schemas.microsoft.com/office/drawing/2014/main" id="{2E69D92D-D652-FF06-8CF0-6FEE5B23E51B}"/>
              </a:ext>
            </a:extLst>
          </p:cNvPr>
          <p:cNvPicPr>
            <a:picLocks noChangeAspect="1"/>
          </p:cNvPicPr>
          <p:nvPr/>
        </p:nvPicPr>
        <p:blipFill>
          <a:blip r:embed="rId4"/>
          <a:stretch>
            <a:fillRect/>
          </a:stretch>
        </p:blipFill>
        <p:spPr>
          <a:xfrm>
            <a:off x="566459" y="4591806"/>
            <a:ext cx="2154347" cy="1615760"/>
          </a:xfrm>
          <a:prstGeom prst="rect">
            <a:avLst/>
          </a:prstGeom>
        </p:spPr>
      </p:pic>
      <p:pic>
        <p:nvPicPr>
          <p:cNvPr id="3" name="Picture 2">
            <a:extLst>
              <a:ext uri="{FF2B5EF4-FFF2-40B4-BE49-F238E27FC236}">
                <a16:creationId xmlns:a16="http://schemas.microsoft.com/office/drawing/2014/main" id="{E15A5D58-4CC1-8E48-694C-E46B2634E8AE}"/>
              </a:ext>
            </a:extLst>
          </p:cNvPr>
          <p:cNvPicPr>
            <a:picLocks noChangeAspect="1"/>
          </p:cNvPicPr>
          <p:nvPr/>
        </p:nvPicPr>
        <p:blipFill>
          <a:blip r:embed="rId5"/>
          <a:stretch>
            <a:fillRect/>
          </a:stretch>
        </p:blipFill>
        <p:spPr>
          <a:xfrm>
            <a:off x="5946294" y="4522604"/>
            <a:ext cx="2628142" cy="1642589"/>
          </a:xfrm>
          <a:prstGeom prst="rect">
            <a:avLst/>
          </a:prstGeom>
        </p:spPr>
      </p:pic>
    </p:spTree>
    <p:extLst>
      <p:ext uri="{BB962C8B-B14F-4D97-AF65-F5344CB8AC3E}">
        <p14:creationId xmlns:p14="http://schemas.microsoft.com/office/powerpoint/2010/main" val="141441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wipe(down)">
                                      <p:cBhvr>
                                        <p:cTn id="7" dur="500"/>
                                        <p:tgtEl>
                                          <p:spTgt spid="1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down)">
                                      <p:cBhvr>
                                        <p:cTn id="61" dur="500"/>
                                        <p:tgtEl>
                                          <p:spTgt spid="2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9" grpId="0"/>
      <p:bldP spid="23" grpId="0" animBg="1"/>
      <p:bldP spid="25"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7">
            <a:extLst>
              <a:ext uri="{FF2B5EF4-FFF2-40B4-BE49-F238E27FC236}">
                <a16:creationId xmlns:a16="http://schemas.microsoft.com/office/drawing/2014/main" id="{D60B1F9A-DC21-810A-79D5-AEE0EB851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95" t="16583"/>
          <a:stretch>
            <a:fillRect/>
          </a:stretch>
        </p:blipFill>
        <p:spPr bwMode="auto">
          <a:xfrm rot="1858274">
            <a:off x="9485638" y="2647731"/>
            <a:ext cx="20018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6">
            <a:extLst>
              <a:ext uri="{FF2B5EF4-FFF2-40B4-BE49-F238E27FC236}">
                <a16:creationId xmlns:a16="http://schemas.microsoft.com/office/drawing/2014/main" id="{3788DA58-A1BE-6F1A-D4C6-6CCFEAC64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01" b="29182"/>
          <a:stretch>
            <a:fillRect/>
          </a:stretch>
        </p:blipFill>
        <p:spPr bwMode="auto">
          <a:xfrm rot="893521">
            <a:off x="9612638" y="2222281"/>
            <a:ext cx="1817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5">
            <a:extLst>
              <a:ext uri="{FF2B5EF4-FFF2-40B4-BE49-F238E27FC236}">
                <a16:creationId xmlns:a16="http://schemas.microsoft.com/office/drawing/2014/main" id="{5EF118ED-990B-88EE-73AA-AC8A9EFAE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274" t="32619" r="-2"/>
          <a:stretch>
            <a:fillRect/>
          </a:stretch>
        </p:blipFill>
        <p:spPr bwMode="auto">
          <a:xfrm rot="713345">
            <a:off x="8256913" y="1817468"/>
            <a:ext cx="15192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4">
            <a:extLst>
              <a:ext uri="{FF2B5EF4-FFF2-40B4-BE49-F238E27FC236}">
                <a16:creationId xmlns:a16="http://schemas.microsoft.com/office/drawing/2014/main" id="{76DD6FEF-FE5B-B511-CC41-82937FB7B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338" t="34293"/>
          <a:stretch>
            <a:fillRect/>
          </a:stretch>
        </p:blipFill>
        <p:spPr bwMode="auto">
          <a:xfrm rot="635444">
            <a:off x="9171313" y="1684118"/>
            <a:ext cx="20415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3">
            <a:extLst>
              <a:ext uri="{FF2B5EF4-FFF2-40B4-BE49-F238E27FC236}">
                <a16:creationId xmlns:a16="http://schemas.microsoft.com/office/drawing/2014/main" id="{0DE8E4A0-9FDB-F5D9-A961-04327C4A5A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700" y="807818"/>
            <a:ext cx="2011363"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a:extLst>
              <a:ext uri="{FF2B5EF4-FFF2-40B4-BE49-F238E27FC236}">
                <a16:creationId xmlns:a16="http://schemas.microsoft.com/office/drawing/2014/main" id="{AD879D07-6581-4E06-5E21-099EAD8A50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2738" y="1303118"/>
            <a:ext cx="14176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1">
            <a:extLst>
              <a:ext uri="{FF2B5EF4-FFF2-40B4-BE49-F238E27FC236}">
                <a16:creationId xmlns:a16="http://schemas.microsoft.com/office/drawing/2014/main" id="{5F23260E-9FB3-29E4-7F70-A7428E8DB5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904" b="38979"/>
          <a:stretch>
            <a:fillRect/>
          </a:stretch>
        </p:blipFill>
        <p:spPr bwMode="auto">
          <a:xfrm>
            <a:off x="8137850" y="1287243"/>
            <a:ext cx="12604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a:extLst>
              <a:ext uri="{FF2B5EF4-FFF2-40B4-BE49-F238E27FC236}">
                <a16:creationId xmlns:a16="http://schemas.microsoft.com/office/drawing/2014/main" id="{D5FFAC2C-7281-8573-4088-BE0DE5C7BD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7031" b="20979"/>
          <a:stretch>
            <a:fillRect/>
          </a:stretch>
        </p:blipFill>
        <p:spPr bwMode="auto">
          <a:xfrm rot="21043428">
            <a:off x="6815463" y="1679356"/>
            <a:ext cx="17875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9">
            <a:extLst>
              <a:ext uri="{FF2B5EF4-FFF2-40B4-BE49-F238E27FC236}">
                <a16:creationId xmlns:a16="http://schemas.microsoft.com/office/drawing/2014/main" id="{CE038F3D-C339-A60A-D2F2-0F71703233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220" t="-2022"/>
          <a:stretch>
            <a:fillRect/>
          </a:stretch>
        </p:blipFill>
        <p:spPr bwMode="auto">
          <a:xfrm rot="20894266">
            <a:off x="8466463" y="6473606"/>
            <a:ext cx="1339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8">
            <a:extLst>
              <a:ext uri="{FF2B5EF4-FFF2-40B4-BE49-F238E27FC236}">
                <a16:creationId xmlns:a16="http://schemas.microsoft.com/office/drawing/2014/main" id="{8060F70F-3716-A842-7E1D-3BFDA5E3A5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2563" b="46227"/>
          <a:stretch>
            <a:fillRect/>
          </a:stretch>
        </p:blipFill>
        <p:spPr bwMode="auto">
          <a:xfrm rot="19825695">
            <a:off x="8272788" y="6372006"/>
            <a:ext cx="9318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7">
            <a:extLst>
              <a:ext uri="{FF2B5EF4-FFF2-40B4-BE49-F238E27FC236}">
                <a16:creationId xmlns:a16="http://schemas.microsoft.com/office/drawing/2014/main" id="{8AAF65B8-1918-E3F2-E9FA-D867B3A921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7621" t="59174"/>
          <a:stretch>
            <a:fillRect/>
          </a:stretch>
        </p:blipFill>
        <p:spPr bwMode="auto">
          <a:xfrm rot="3216629">
            <a:off x="7478244" y="5829875"/>
            <a:ext cx="15827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a:extLst>
              <a:ext uri="{FF2B5EF4-FFF2-40B4-BE49-F238E27FC236}">
                <a16:creationId xmlns:a16="http://schemas.microsoft.com/office/drawing/2014/main" id="{87561B77-51D6-4853-A2C6-D8C30C2C22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32248">
            <a:off x="8950650" y="6029106"/>
            <a:ext cx="14239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a:extLst>
              <a:ext uri="{FF2B5EF4-FFF2-40B4-BE49-F238E27FC236}">
                <a16:creationId xmlns:a16="http://schemas.microsoft.com/office/drawing/2014/main" id="{0FE7E2DE-3B72-F9A0-EB5C-BBAE36541F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2330" t="52022"/>
          <a:stretch>
            <a:fillRect/>
          </a:stretch>
        </p:blipFill>
        <p:spPr bwMode="auto">
          <a:xfrm rot="1229763">
            <a:off x="7867975" y="5521106"/>
            <a:ext cx="13414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a:extLst>
              <a:ext uri="{FF2B5EF4-FFF2-40B4-BE49-F238E27FC236}">
                <a16:creationId xmlns:a16="http://schemas.microsoft.com/office/drawing/2014/main" id="{FD9CDD27-9910-F286-DC89-67C0046104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821" t="-4192"/>
          <a:stretch>
            <a:fillRect/>
          </a:stretch>
        </p:blipFill>
        <p:spPr bwMode="auto">
          <a:xfrm>
            <a:off x="9733288" y="5625881"/>
            <a:ext cx="14001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a:extLst>
              <a:ext uri="{FF2B5EF4-FFF2-40B4-BE49-F238E27FC236}">
                <a16:creationId xmlns:a16="http://schemas.microsoft.com/office/drawing/2014/main" id="{31D15ED7-8BD1-1276-BB13-7C1504C2F1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0122" t="-15236" b="-2"/>
          <a:stretch>
            <a:fillRect/>
          </a:stretch>
        </p:blipFill>
        <p:spPr bwMode="auto">
          <a:xfrm>
            <a:off x="9685663" y="5598893"/>
            <a:ext cx="10033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a:extLst>
              <a:ext uri="{FF2B5EF4-FFF2-40B4-BE49-F238E27FC236}">
                <a16:creationId xmlns:a16="http://schemas.microsoft.com/office/drawing/2014/main" id="{D63EFCEA-359F-19E6-C072-9D7C6C8393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5832" t="25587"/>
          <a:stretch>
            <a:fillRect/>
          </a:stretch>
        </p:blipFill>
        <p:spPr bwMode="auto">
          <a:xfrm rot="781688">
            <a:off x="7937825" y="5446493"/>
            <a:ext cx="19542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0">
            <a:extLst>
              <a:ext uri="{FF2B5EF4-FFF2-40B4-BE49-F238E27FC236}">
                <a16:creationId xmlns:a16="http://schemas.microsoft.com/office/drawing/2014/main" id="{2F69C2BB-A247-A39D-E73E-84EC47BDAD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29393" t="-1106" b="2"/>
          <a:stretch>
            <a:fillRect/>
          </a:stretch>
        </p:blipFill>
        <p:spPr bwMode="auto">
          <a:xfrm rot="1655325">
            <a:off x="9938075" y="5113118"/>
            <a:ext cx="1543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a:extLst>
              <a:ext uri="{FF2B5EF4-FFF2-40B4-BE49-F238E27FC236}">
                <a16:creationId xmlns:a16="http://schemas.microsoft.com/office/drawing/2014/main" id="{75DA40AE-70E9-B8A7-46D2-A34E60A823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93625" y="4597181"/>
            <a:ext cx="9461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8">
            <a:extLst>
              <a:ext uri="{FF2B5EF4-FFF2-40B4-BE49-F238E27FC236}">
                <a16:creationId xmlns:a16="http://schemas.microsoft.com/office/drawing/2014/main" id="{298B6C7C-E008-D783-F632-C1F32C5FB18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19052" b="44109"/>
          <a:stretch>
            <a:fillRect/>
          </a:stretch>
        </p:blipFill>
        <p:spPr bwMode="auto">
          <a:xfrm>
            <a:off x="7906075" y="4781331"/>
            <a:ext cx="218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a:extLst>
              <a:ext uri="{FF2B5EF4-FFF2-40B4-BE49-F238E27FC236}">
                <a16:creationId xmlns:a16="http://schemas.microsoft.com/office/drawing/2014/main" id="{341C9DBC-7713-42B0-890D-DEB2410EA6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1521" t="5696"/>
          <a:stretch>
            <a:fillRect/>
          </a:stretch>
        </p:blipFill>
        <p:spPr bwMode="auto">
          <a:xfrm>
            <a:off x="9811075" y="3993931"/>
            <a:ext cx="12573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6">
            <a:extLst>
              <a:ext uri="{FF2B5EF4-FFF2-40B4-BE49-F238E27FC236}">
                <a16:creationId xmlns:a16="http://schemas.microsoft.com/office/drawing/2014/main" id="{EA4F4FE1-5ABB-C3F4-67D9-0B646AAE5AD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85663" y="3725643"/>
            <a:ext cx="107156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5">
            <a:extLst>
              <a:ext uri="{FF2B5EF4-FFF2-40B4-BE49-F238E27FC236}">
                <a16:creationId xmlns:a16="http://schemas.microsoft.com/office/drawing/2014/main" id="{236FBB51-DD42-9E83-F95F-ABC8F88638D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13519" t="-2" b="27872"/>
          <a:stretch>
            <a:fillRect/>
          </a:stretch>
        </p:blipFill>
        <p:spPr bwMode="auto">
          <a:xfrm rot="21173933">
            <a:off x="7836225" y="4027268"/>
            <a:ext cx="21463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4">
            <a:extLst>
              <a:ext uri="{FF2B5EF4-FFF2-40B4-BE49-F238E27FC236}">
                <a16:creationId xmlns:a16="http://schemas.microsoft.com/office/drawing/2014/main" id="{B034B951-9A57-94F2-FBE1-90FF8D3001A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8443" t="32211"/>
          <a:stretch>
            <a:fillRect/>
          </a:stretch>
        </p:blipFill>
        <p:spPr bwMode="auto">
          <a:xfrm rot="507358">
            <a:off x="3707138" y="3487518"/>
            <a:ext cx="44846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3">
            <a:extLst>
              <a:ext uri="{FF2B5EF4-FFF2-40B4-BE49-F238E27FC236}">
                <a16:creationId xmlns:a16="http://schemas.microsoft.com/office/drawing/2014/main" id="{7A6CB9BB-5210-432A-AE0A-21AE1E89E70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t="2" r="23238" b="-18558"/>
          <a:stretch>
            <a:fillRect/>
          </a:stretch>
        </p:blipFill>
        <p:spPr bwMode="auto">
          <a:xfrm rot="18950708">
            <a:off x="3678563" y="5497293"/>
            <a:ext cx="14144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2">
            <a:extLst>
              <a:ext uri="{FF2B5EF4-FFF2-40B4-BE49-F238E27FC236}">
                <a16:creationId xmlns:a16="http://schemas.microsoft.com/office/drawing/2014/main" id="{A09FA3AD-A19C-14F0-76ED-DE63F6772E4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t="1523" r="30646" b="-48656"/>
          <a:stretch>
            <a:fillRect/>
          </a:stretch>
        </p:blipFill>
        <p:spPr bwMode="auto">
          <a:xfrm rot="14971953">
            <a:off x="4408019" y="5882262"/>
            <a:ext cx="15160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1">
            <a:extLst>
              <a:ext uri="{FF2B5EF4-FFF2-40B4-BE49-F238E27FC236}">
                <a16:creationId xmlns:a16="http://schemas.microsoft.com/office/drawing/2014/main" id="{B21CEB1D-C216-8908-3FF8-5B64636489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t="2" r="26102" b="4303"/>
          <a:stretch>
            <a:fillRect/>
          </a:stretch>
        </p:blipFill>
        <p:spPr bwMode="auto">
          <a:xfrm rot="19393743">
            <a:off x="3497588" y="5456018"/>
            <a:ext cx="15303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a:extLst>
              <a:ext uri="{FF2B5EF4-FFF2-40B4-BE49-F238E27FC236}">
                <a16:creationId xmlns:a16="http://schemas.microsoft.com/office/drawing/2014/main" id="{822A4C58-5090-08C0-C1CD-75FA130BB5E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46838" y="3074768"/>
            <a:ext cx="11239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4444529-CCE9-67DF-6824-7306DB132B5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18135163">
            <a:off x="2480794" y="4377312"/>
            <a:ext cx="11509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7">
            <a:extLst>
              <a:ext uri="{FF2B5EF4-FFF2-40B4-BE49-F238E27FC236}">
                <a16:creationId xmlns:a16="http://schemas.microsoft.com/office/drawing/2014/main" id="{41A2EC68-450B-6DCC-387C-CDD7DC1CBBB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t="-2" r="36940" b="-8035"/>
          <a:stretch>
            <a:fillRect/>
          </a:stretch>
        </p:blipFill>
        <p:spPr bwMode="auto">
          <a:xfrm rot="17215190">
            <a:off x="2662563" y="4284443"/>
            <a:ext cx="655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
            <a:extLst>
              <a:ext uri="{FF2B5EF4-FFF2-40B4-BE49-F238E27FC236}">
                <a16:creationId xmlns:a16="http://schemas.microsoft.com/office/drawing/2014/main" id="{8827147E-0918-1CBC-3803-04F85727848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r="37367" b="10786"/>
          <a:stretch>
            <a:fillRect/>
          </a:stretch>
        </p:blipFill>
        <p:spPr bwMode="auto">
          <a:xfrm rot="18789550">
            <a:off x="2002956" y="4316987"/>
            <a:ext cx="1330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a:extLst>
              <a:ext uri="{FF2B5EF4-FFF2-40B4-BE49-F238E27FC236}">
                <a16:creationId xmlns:a16="http://schemas.microsoft.com/office/drawing/2014/main" id="{7D583267-4AB0-5347-C220-97C30EE7212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t="68184" r="42297"/>
          <a:stretch>
            <a:fillRect/>
          </a:stretch>
        </p:blipFill>
        <p:spPr bwMode="auto">
          <a:xfrm rot="19249771">
            <a:off x="2789563" y="3312893"/>
            <a:ext cx="13335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a:extLst>
              <a:ext uri="{FF2B5EF4-FFF2-40B4-BE49-F238E27FC236}">
                <a16:creationId xmlns:a16="http://schemas.microsoft.com/office/drawing/2014/main" id="{B902B4D2-70EF-3FBA-A433-68C90885779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t="22894" r="28679"/>
          <a:stretch>
            <a:fillRect/>
          </a:stretch>
        </p:blipFill>
        <p:spPr bwMode="auto">
          <a:xfrm rot="20383226">
            <a:off x="2048200" y="3117631"/>
            <a:ext cx="12890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3">
            <a:extLst>
              <a:ext uri="{FF2B5EF4-FFF2-40B4-BE49-F238E27FC236}">
                <a16:creationId xmlns:a16="http://schemas.microsoft.com/office/drawing/2014/main" id="{AD11B3F8-F398-0919-9918-0E2529C7383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t="2" r="21832" b="2515"/>
          <a:stretch>
            <a:fillRect/>
          </a:stretch>
        </p:blipFill>
        <p:spPr bwMode="auto">
          <a:xfrm>
            <a:off x="1995812" y="2939831"/>
            <a:ext cx="143351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2">
            <a:extLst>
              <a:ext uri="{FF2B5EF4-FFF2-40B4-BE49-F238E27FC236}">
                <a16:creationId xmlns:a16="http://schemas.microsoft.com/office/drawing/2014/main" id="{CCB0D24D-9F1E-EF34-C664-10E3A4AE335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r="29164" b="19757"/>
          <a:stretch>
            <a:fillRect/>
          </a:stretch>
        </p:blipFill>
        <p:spPr bwMode="auto">
          <a:xfrm rot="1360310">
            <a:off x="2181550" y="2563593"/>
            <a:ext cx="12192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a:extLst>
              <a:ext uri="{FF2B5EF4-FFF2-40B4-BE49-F238E27FC236}">
                <a16:creationId xmlns:a16="http://schemas.microsoft.com/office/drawing/2014/main" id="{5BF7DF97-CF83-C6DD-7516-D585665F694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r="56059" b="8617"/>
          <a:stretch>
            <a:fillRect/>
          </a:stretch>
        </p:blipFill>
        <p:spPr bwMode="auto">
          <a:xfrm>
            <a:off x="3175325" y="2912843"/>
            <a:ext cx="7905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0">
            <a:extLst>
              <a:ext uri="{FF2B5EF4-FFF2-40B4-BE49-F238E27FC236}">
                <a16:creationId xmlns:a16="http://schemas.microsoft.com/office/drawing/2014/main" id="{E8C66A42-9B77-3196-2807-9F6CB34B815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t="38193" r="29527"/>
          <a:stretch>
            <a:fillRect/>
          </a:stretch>
        </p:blipFill>
        <p:spPr bwMode="auto">
          <a:xfrm rot="2598377">
            <a:off x="2019625" y="1801593"/>
            <a:ext cx="1198563"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
            <a:extLst>
              <a:ext uri="{FF2B5EF4-FFF2-40B4-BE49-F238E27FC236}">
                <a16:creationId xmlns:a16="http://schemas.microsoft.com/office/drawing/2014/main" id="{F37F6345-EB56-224F-DF8D-0C3D8EC853E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r="22076" b="8073"/>
          <a:stretch>
            <a:fillRect/>
          </a:stretch>
        </p:blipFill>
        <p:spPr bwMode="auto">
          <a:xfrm rot="4314007">
            <a:off x="2395069" y="1664274"/>
            <a:ext cx="11969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8">
            <a:extLst>
              <a:ext uri="{FF2B5EF4-FFF2-40B4-BE49-F238E27FC236}">
                <a16:creationId xmlns:a16="http://schemas.microsoft.com/office/drawing/2014/main" id="{45C948B5-A8BC-6840-5921-32A11183419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r="23833" b="35484"/>
          <a:stretch>
            <a:fillRect/>
          </a:stretch>
        </p:blipFill>
        <p:spPr bwMode="auto">
          <a:xfrm rot="4945746">
            <a:off x="2525243" y="1448375"/>
            <a:ext cx="13763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7">
            <a:extLst>
              <a:ext uri="{FF2B5EF4-FFF2-40B4-BE49-F238E27FC236}">
                <a16:creationId xmlns:a16="http://schemas.microsoft.com/office/drawing/2014/main" id="{CF4FBA58-2A0B-AA48-5790-991492567B7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r="30402" b="65277"/>
          <a:stretch>
            <a:fillRect/>
          </a:stretch>
        </p:blipFill>
        <p:spPr bwMode="auto">
          <a:xfrm rot="1576492">
            <a:off x="2976888" y="2371506"/>
            <a:ext cx="12160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5">
            <a:extLst>
              <a:ext uri="{FF2B5EF4-FFF2-40B4-BE49-F238E27FC236}">
                <a16:creationId xmlns:a16="http://schemas.microsoft.com/office/drawing/2014/main" id="{A17AB724-AAFE-CE70-670C-89FF4E9653F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967613" y="514131"/>
            <a:ext cx="18415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4">
            <a:extLst>
              <a:ext uri="{FF2B5EF4-FFF2-40B4-BE49-F238E27FC236}">
                <a16:creationId xmlns:a16="http://schemas.microsoft.com/office/drawing/2014/main" id="{18E36F86-BB3F-7AA0-1F62-33443D2869E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981900" y="260131"/>
            <a:ext cx="13382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a:extLst>
              <a:ext uri="{FF2B5EF4-FFF2-40B4-BE49-F238E27FC236}">
                <a16:creationId xmlns:a16="http://schemas.microsoft.com/office/drawing/2014/main" id="{38C456EE-F555-F59B-7F5E-5E7AAB0FBC4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l="11710" b="30750"/>
          <a:stretch>
            <a:fillRect/>
          </a:stretch>
        </p:blipFill>
        <p:spPr bwMode="auto">
          <a:xfrm>
            <a:off x="4981900" y="14068"/>
            <a:ext cx="12842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a:extLst>
              <a:ext uri="{FF2B5EF4-FFF2-40B4-BE49-F238E27FC236}">
                <a16:creationId xmlns:a16="http://schemas.microsoft.com/office/drawing/2014/main" id="{4E7685D0-8E5E-E00C-E968-1A6391000EC2}"/>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815088" y="409356"/>
            <a:ext cx="1370012"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
            <a:extLst>
              <a:ext uri="{FF2B5EF4-FFF2-40B4-BE49-F238E27FC236}">
                <a16:creationId xmlns:a16="http://schemas.microsoft.com/office/drawing/2014/main" id="{150E8131-F79B-D29A-2796-8E7B1474998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283525" y="1726981"/>
            <a:ext cx="14763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
            <a:extLst>
              <a:ext uri="{FF2B5EF4-FFF2-40B4-BE49-F238E27FC236}">
                <a16:creationId xmlns:a16="http://schemas.microsoft.com/office/drawing/2014/main" id="{BD77C486-640C-D2EF-AFA3-66A522E51145}"/>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275588" y="1706343"/>
            <a:ext cx="18065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C439E086-C864-F559-7DC5-117AA17E802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240663" y="1468218"/>
            <a:ext cx="12366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
            <a:extLst>
              <a:ext uri="{FF2B5EF4-FFF2-40B4-BE49-F238E27FC236}">
                <a16:creationId xmlns:a16="http://schemas.microsoft.com/office/drawing/2014/main" id="{5A5524B6-84CD-2CBB-9368-24145ACC78F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240663" y="993556"/>
            <a:ext cx="15890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a:extLst>
              <a:ext uri="{FF2B5EF4-FFF2-40B4-BE49-F238E27FC236}">
                <a16:creationId xmlns:a16="http://schemas.microsoft.com/office/drawing/2014/main" id="{11FF020F-8E8A-5461-8768-DDAB84ED214A}"/>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l="22327" b="56186"/>
          <a:stretch>
            <a:fillRect/>
          </a:stretch>
        </p:blipFill>
        <p:spPr bwMode="auto">
          <a:xfrm rot="19816032">
            <a:off x="3561088" y="2041306"/>
            <a:ext cx="19954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a:extLst>
              <a:ext uri="{FF2B5EF4-FFF2-40B4-BE49-F238E27FC236}">
                <a16:creationId xmlns:a16="http://schemas.microsoft.com/office/drawing/2014/main" id="{0469147D-D5F1-0AAC-8FFE-8F0210483E7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r="44902" b="49524"/>
          <a:stretch>
            <a:fillRect/>
          </a:stretch>
        </p:blipFill>
        <p:spPr bwMode="auto">
          <a:xfrm>
            <a:off x="3905575" y="2884268"/>
            <a:ext cx="9445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
            <a:extLst>
              <a:ext uri="{FF2B5EF4-FFF2-40B4-BE49-F238E27FC236}">
                <a16:creationId xmlns:a16="http://schemas.microsoft.com/office/drawing/2014/main" id="{E5867522-CD6D-C31B-EF8D-0D7F244BF846}"/>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r="33376" b="-1086"/>
          <a:stretch>
            <a:fillRect/>
          </a:stretch>
        </p:blipFill>
        <p:spPr bwMode="auto">
          <a:xfrm>
            <a:off x="4672338" y="2950943"/>
            <a:ext cx="249713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a:extLst>
              <a:ext uri="{FF2B5EF4-FFF2-40B4-BE49-F238E27FC236}">
                <a16:creationId xmlns:a16="http://schemas.microsoft.com/office/drawing/2014/main" id="{228F3985-F749-EA3C-EFE1-85E04B351785}"/>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301113" y="2503268"/>
            <a:ext cx="1700212"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Nhóm 1">
            <a:extLst>
              <a:ext uri="{FF2B5EF4-FFF2-40B4-BE49-F238E27FC236}">
                <a16:creationId xmlns:a16="http://schemas.microsoft.com/office/drawing/2014/main" id="{9911BC0A-4027-4E99-5585-EB3A99829599}"/>
              </a:ext>
            </a:extLst>
          </p:cNvPr>
          <p:cNvGrpSpPr/>
          <p:nvPr/>
        </p:nvGrpSpPr>
        <p:grpSpPr>
          <a:xfrm>
            <a:off x="-14068" y="27728"/>
            <a:ext cx="12206068" cy="6858000"/>
            <a:chOff x="-14068" y="0"/>
            <a:chExt cx="12206068" cy="6858000"/>
          </a:xfrm>
        </p:grpSpPr>
        <p:grpSp>
          <p:nvGrpSpPr>
            <p:cNvPr id="54" name="Nhóm 2">
              <a:extLst>
                <a:ext uri="{FF2B5EF4-FFF2-40B4-BE49-F238E27FC236}">
                  <a16:creationId xmlns:a16="http://schemas.microsoft.com/office/drawing/2014/main" id="{72CF860F-587F-A803-B6D8-50EABDCC19D2}"/>
                </a:ext>
              </a:extLst>
            </p:cNvPr>
            <p:cNvGrpSpPr/>
            <p:nvPr/>
          </p:nvGrpSpPr>
          <p:grpSpPr>
            <a:xfrm>
              <a:off x="-14068" y="0"/>
              <a:ext cx="12206068" cy="6858000"/>
              <a:chOff x="-14068" y="0"/>
              <a:chExt cx="12206068" cy="6858000"/>
            </a:xfrm>
          </p:grpSpPr>
          <p:cxnSp>
            <p:nvCxnSpPr>
              <p:cNvPr id="56" name="Đường nối Thẳng 4">
                <a:extLst>
                  <a:ext uri="{FF2B5EF4-FFF2-40B4-BE49-F238E27FC236}">
                    <a16:creationId xmlns:a16="http://schemas.microsoft.com/office/drawing/2014/main" id="{08B6EA05-CAA9-0C79-DF4E-54FD5646EB0E}"/>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57" name="Đường nối Thẳng 5">
                <a:extLst>
                  <a:ext uri="{FF2B5EF4-FFF2-40B4-BE49-F238E27FC236}">
                    <a16:creationId xmlns:a16="http://schemas.microsoft.com/office/drawing/2014/main" id="{1FE01110-B915-88B1-F6A4-66F88836E727}"/>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58" name="Đường nối Thẳng 6">
                <a:extLst>
                  <a:ext uri="{FF2B5EF4-FFF2-40B4-BE49-F238E27FC236}">
                    <a16:creationId xmlns:a16="http://schemas.microsoft.com/office/drawing/2014/main" id="{95983B9C-7FA1-E1FC-B4D3-3313FCF3CFE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55" name="Đường nối Thẳng 3">
              <a:extLst>
                <a:ext uri="{FF2B5EF4-FFF2-40B4-BE49-F238E27FC236}">
                  <a16:creationId xmlns:a16="http://schemas.microsoft.com/office/drawing/2014/main" id="{BAE72C7D-C94D-38D4-D3A0-44455574D9BC}"/>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59" name="TextBox 58">
            <a:extLst>
              <a:ext uri="{FF2B5EF4-FFF2-40B4-BE49-F238E27FC236}">
                <a16:creationId xmlns:a16="http://schemas.microsoft.com/office/drawing/2014/main" id="{103571E8-CD37-0C49-1E2F-57D0330BC2E3}"/>
              </a:ext>
            </a:extLst>
          </p:cNvPr>
          <p:cNvSpPr txBox="1"/>
          <p:nvPr/>
        </p:nvSpPr>
        <p:spPr>
          <a:xfrm rot="16200000">
            <a:off x="-968043" y="2985322"/>
            <a:ext cx="3526928" cy="769441"/>
          </a:xfrm>
          <a:prstGeom prst="rect">
            <a:avLst/>
          </a:prstGeom>
          <a:noFill/>
        </p:spPr>
        <p:txBody>
          <a:bodyPr wrap="none" rtlCol="0">
            <a:spAutoFit/>
          </a:bodyPr>
          <a:lstStyle/>
          <a:p>
            <a:r>
              <a:rPr lang="vi-VN" sz="4400">
                <a:solidFill>
                  <a:srgbClr val="C00000"/>
                </a:solidFill>
                <a:latin typeface="#9Slide03 Bebas Neue Regular" panose="00000500000000000000" pitchFamily="2" charset="0"/>
              </a:rPr>
              <a:t>Thông tin phản hồi</a:t>
            </a:r>
            <a:endParaRPr lang="en-US" sz="4400">
              <a:solidFill>
                <a:srgbClr val="C00000"/>
              </a:solidFill>
              <a:latin typeface="#9Slide03 Bebas Neue Regular" panose="00000500000000000000" pitchFamily="2" charset="0"/>
            </a:endParaRPr>
          </a:p>
        </p:txBody>
      </p:sp>
    </p:spTree>
    <p:extLst>
      <p:ext uri="{BB962C8B-B14F-4D97-AF65-F5344CB8AC3E}">
        <p14:creationId xmlns:p14="http://schemas.microsoft.com/office/powerpoint/2010/main" val="2187642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ou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righ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righ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left)">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righ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right)">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right)">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right)">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right)">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right)">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right)">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wipe(right)">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wipe(right)">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left)">
                                      <p:cBhvr>
                                        <p:cTn id="127" dur="500"/>
                                        <p:tgtEl>
                                          <p:spTgt spid="2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wipe(right)">
                                      <p:cBhvr>
                                        <p:cTn id="132" dur="500"/>
                                        <p:tgtEl>
                                          <p:spTgt spid="2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nodeType="click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wipe(right)">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2" fill="hold" nodeType="clickEffect">
                                  <p:stCondLst>
                                    <p:cond delay="0"/>
                                  </p:stCondLst>
                                  <p:childTnLst>
                                    <p:set>
                                      <p:cBhvr>
                                        <p:cTn id="141" dur="1" fill="hold">
                                          <p:stCondLst>
                                            <p:cond delay="0"/>
                                          </p:stCondLst>
                                        </p:cTn>
                                        <p:tgtEl>
                                          <p:spTgt spid="25"/>
                                        </p:tgtEl>
                                        <p:attrNameLst>
                                          <p:attrName>style.visibility</p:attrName>
                                        </p:attrNameLst>
                                      </p:cBhvr>
                                      <p:to>
                                        <p:strVal val="visible"/>
                                      </p:to>
                                    </p:set>
                                    <p:animEffect transition="in" filter="wipe(right)">
                                      <p:cBhvr>
                                        <p:cTn id="142" dur="500"/>
                                        <p:tgtEl>
                                          <p:spTgt spid="2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wipe(left)">
                                      <p:cBhvr>
                                        <p:cTn id="147" dur="500"/>
                                        <p:tgtEl>
                                          <p:spTgt spid="2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23"/>
                                        </p:tgtEl>
                                        <p:attrNameLst>
                                          <p:attrName>style.visibility</p:attrName>
                                        </p:attrNameLst>
                                      </p:cBhvr>
                                      <p:to>
                                        <p:strVal val="visible"/>
                                      </p:to>
                                    </p:set>
                                    <p:animEffect transition="in" filter="wipe(left)">
                                      <p:cBhvr>
                                        <p:cTn id="152" dur="500"/>
                                        <p:tgtEl>
                                          <p:spTgt spid="23"/>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left)">
                                      <p:cBhvr>
                                        <p:cTn id="157" dur="500"/>
                                        <p:tgtEl>
                                          <p:spTgt spid="22"/>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wipe(left)">
                                      <p:cBhvr>
                                        <p:cTn id="162" dur="500"/>
                                        <p:tgtEl>
                                          <p:spTgt spid="21"/>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wipe(left)">
                                      <p:cBhvr>
                                        <p:cTn id="167" dur="500"/>
                                        <p:tgtEl>
                                          <p:spTgt spid="2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19"/>
                                        </p:tgtEl>
                                        <p:attrNameLst>
                                          <p:attrName>style.visibility</p:attrName>
                                        </p:attrNameLst>
                                      </p:cBhvr>
                                      <p:to>
                                        <p:strVal val="visible"/>
                                      </p:to>
                                    </p:set>
                                    <p:animEffect transition="in" filter="wipe(left)">
                                      <p:cBhvr>
                                        <p:cTn id="172" dur="500"/>
                                        <p:tgtEl>
                                          <p:spTgt spid="1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18"/>
                                        </p:tgtEl>
                                        <p:attrNameLst>
                                          <p:attrName>style.visibility</p:attrName>
                                        </p:attrNameLst>
                                      </p:cBhvr>
                                      <p:to>
                                        <p:strVal val="visible"/>
                                      </p:to>
                                    </p:set>
                                    <p:animEffect transition="in" filter="wipe(left)">
                                      <p:cBhvr>
                                        <p:cTn id="177" dur="500"/>
                                        <p:tgtEl>
                                          <p:spTgt spid="18"/>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17"/>
                                        </p:tgtEl>
                                        <p:attrNameLst>
                                          <p:attrName>style.visibility</p:attrName>
                                        </p:attrNameLst>
                                      </p:cBhvr>
                                      <p:to>
                                        <p:strVal val="visible"/>
                                      </p:to>
                                    </p:set>
                                    <p:animEffect transition="in" filter="wipe(left)">
                                      <p:cBhvr>
                                        <p:cTn id="182" dur="500"/>
                                        <p:tgtEl>
                                          <p:spTgt spid="17"/>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nodeType="click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left)">
                                      <p:cBhvr>
                                        <p:cTn id="187" dur="500"/>
                                        <p:tgtEl>
                                          <p:spTgt spid="16"/>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nodeType="clickEffect">
                                  <p:stCondLst>
                                    <p:cond delay="0"/>
                                  </p:stCondLst>
                                  <p:childTnLst>
                                    <p:set>
                                      <p:cBhvr>
                                        <p:cTn id="191" dur="1" fill="hold">
                                          <p:stCondLst>
                                            <p:cond delay="0"/>
                                          </p:stCondLst>
                                        </p:cTn>
                                        <p:tgtEl>
                                          <p:spTgt spid="15"/>
                                        </p:tgtEl>
                                        <p:attrNameLst>
                                          <p:attrName>style.visibility</p:attrName>
                                        </p:attrNameLst>
                                      </p:cBhvr>
                                      <p:to>
                                        <p:strVal val="visible"/>
                                      </p:to>
                                    </p:set>
                                    <p:animEffect transition="in" filter="wipe(left)">
                                      <p:cBhvr>
                                        <p:cTn id="192" dur="500"/>
                                        <p:tgtEl>
                                          <p:spTgt spid="15"/>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nodeType="clickEffect">
                                  <p:stCondLst>
                                    <p:cond delay="0"/>
                                  </p:stCondLst>
                                  <p:childTnLst>
                                    <p:set>
                                      <p:cBhvr>
                                        <p:cTn id="196" dur="1" fill="hold">
                                          <p:stCondLst>
                                            <p:cond delay="0"/>
                                          </p:stCondLst>
                                        </p:cTn>
                                        <p:tgtEl>
                                          <p:spTgt spid="14"/>
                                        </p:tgtEl>
                                        <p:attrNameLst>
                                          <p:attrName>style.visibility</p:attrName>
                                        </p:attrNameLst>
                                      </p:cBhvr>
                                      <p:to>
                                        <p:strVal val="visible"/>
                                      </p:to>
                                    </p:set>
                                    <p:animEffect transition="in" filter="wipe(left)">
                                      <p:cBhvr>
                                        <p:cTn id="197" dur="500"/>
                                        <p:tgtEl>
                                          <p:spTgt spid="14"/>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nodeType="clickEffect">
                                  <p:stCondLst>
                                    <p:cond delay="0"/>
                                  </p:stCondLst>
                                  <p:childTnLst>
                                    <p:set>
                                      <p:cBhvr>
                                        <p:cTn id="201" dur="1" fill="hold">
                                          <p:stCondLst>
                                            <p:cond delay="0"/>
                                          </p:stCondLst>
                                        </p:cTn>
                                        <p:tgtEl>
                                          <p:spTgt spid="13"/>
                                        </p:tgtEl>
                                        <p:attrNameLst>
                                          <p:attrName>style.visibility</p:attrName>
                                        </p:attrNameLst>
                                      </p:cBhvr>
                                      <p:to>
                                        <p:strVal val="visible"/>
                                      </p:to>
                                    </p:set>
                                    <p:animEffect transition="in" filter="wipe(left)">
                                      <p:cBhvr>
                                        <p:cTn id="202" dur="500"/>
                                        <p:tgtEl>
                                          <p:spTgt spid="13"/>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nodeType="clickEffect">
                                  <p:stCondLst>
                                    <p:cond delay="0"/>
                                  </p:stCondLst>
                                  <p:childTnLst>
                                    <p:set>
                                      <p:cBhvr>
                                        <p:cTn id="206" dur="1" fill="hold">
                                          <p:stCondLst>
                                            <p:cond delay="0"/>
                                          </p:stCondLst>
                                        </p:cTn>
                                        <p:tgtEl>
                                          <p:spTgt spid="12"/>
                                        </p:tgtEl>
                                        <p:attrNameLst>
                                          <p:attrName>style.visibility</p:attrName>
                                        </p:attrNameLst>
                                      </p:cBhvr>
                                      <p:to>
                                        <p:strVal val="visible"/>
                                      </p:to>
                                    </p:set>
                                    <p:animEffect transition="in" filter="wipe(left)">
                                      <p:cBhvr>
                                        <p:cTn id="207" dur="500"/>
                                        <p:tgtEl>
                                          <p:spTgt spid="12"/>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nodeType="clickEffect">
                                  <p:stCondLst>
                                    <p:cond delay="0"/>
                                  </p:stCondLst>
                                  <p:childTnLst>
                                    <p:set>
                                      <p:cBhvr>
                                        <p:cTn id="211" dur="1" fill="hold">
                                          <p:stCondLst>
                                            <p:cond delay="0"/>
                                          </p:stCondLst>
                                        </p:cTn>
                                        <p:tgtEl>
                                          <p:spTgt spid="11"/>
                                        </p:tgtEl>
                                        <p:attrNameLst>
                                          <p:attrName>style.visibility</p:attrName>
                                        </p:attrNameLst>
                                      </p:cBhvr>
                                      <p:to>
                                        <p:strVal val="visible"/>
                                      </p:to>
                                    </p:set>
                                    <p:animEffect transition="in" filter="wipe(left)">
                                      <p:cBhvr>
                                        <p:cTn id="212" dur="500"/>
                                        <p:tgtEl>
                                          <p:spTgt spid="11"/>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8" fill="hold" nodeType="clickEffect">
                                  <p:stCondLst>
                                    <p:cond delay="0"/>
                                  </p:stCondLst>
                                  <p:childTnLst>
                                    <p:set>
                                      <p:cBhvr>
                                        <p:cTn id="216" dur="1" fill="hold">
                                          <p:stCondLst>
                                            <p:cond delay="0"/>
                                          </p:stCondLst>
                                        </p:cTn>
                                        <p:tgtEl>
                                          <p:spTgt spid="10"/>
                                        </p:tgtEl>
                                        <p:attrNameLst>
                                          <p:attrName>style.visibility</p:attrName>
                                        </p:attrNameLst>
                                      </p:cBhvr>
                                      <p:to>
                                        <p:strVal val="visible"/>
                                      </p:to>
                                    </p:set>
                                    <p:animEffect transition="in" filter="wipe(left)">
                                      <p:cBhvr>
                                        <p:cTn id="217" dur="500"/>
                                        <p:tgtEl>
                                          <p:spTgt spid="10"/>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8" fill="hold" nodeType="clickEffect">
                                  <p:stCondLst>
                                    <p:cond delay="0"/>
                                  </p:stCondLst>
                                  <p:childTnLst>
                                    <p:set>
                                      <p:cBhvr>
                                        <p:cTn id="221" dur="1" fill="hold">
                                          <p:stCondLst>
                                            <p:cond delay="0"/>
                                          </p:stCondLst>
                                        </p:cTn>
                                        <p:tgtEl>
                                          <p:spTgt spid="9"/>
                                        </p:tgtEl>
                                        <p:attrNameLst>
                                          <p:attrName>style.visibility</p:attrName>
                                        </p:attrNameLst>
                                      </p:cBhvr>
                                      <p:to>
                                        <p:strVal val="visible"/>
                                      </p:to>
                                    </p:set>
                                    <p:animEffect transition="in" filter="wipe(left)">
                                      <p:cBhvr>
                                        <p:cTn id="222" dur="500"/>
                                        <p:tgtEl>
                                          <p:spTgt spid="9"/>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8" fill="hold" nodeType="clickEffect">
                                  <p:stCondLst>
                                    <p:cond delay="0"/>
                                  </p:stCondLst>
                                  <p:childTnLst>
                                    <p:set>
                                      <p:cBhvr>
                                        <p:cTn id="226" dur="1" fill="hold">
                                          <p:stCondLst>
                                            <p:cond delay="0"/>
                                          </p:stCondLst>
                                        </p:cTn>
                                        <p:tgtEl>
                                          <p:spTgt spid="8"/>
                                        </p:tgtEl>
                                        <p:attrNameLst>
                                          <p:attrName>style.visibility</p:attrName>
                                        </p:attrNameLst>
                                      </p:cBhvr>
                                      <p:to>
                                        <p:strVal val="visible"/>
                                      </p:to>
                                    </p:set>
                                    <p:animEffect transition="in" filter="wipe(left)">
                                      <p:cBhvr>
                                        <p:cTn id="227" dur="500"/>
                                        <p:tgtEl>
                                          <p:spTgt spid="8"/>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8" fill="hold" nodeType="clickEffect">
                                  <p:stCondLst>
                                    <p:cond delay="0"/>
                                  </p:stCondLst>
                                  <p:childTnLst>
                                    <p:set>
                                      <p:cBhvr>
                                        <p:cTn id="231" dur="1" fill="hold">
                                          <p:stCondLst>
                                            <p:cond delay="0"/>
                                          </p:stCondLst>
                                        </p:cTn>
                                        <p:tgtEl>
                                          <p:spTgt spid="7"/>
                                        </p:tgtEl>
                                        <p:attrNameLst>
                                          <p:attrName>style.visibility</p:attrName>
                                        </p:attrNameLst>
                                      </p:cBhvr>
                                      <p:to>
                                        <p:strVal val="visible"/>
                                      </p:to>
                                    </p:set>
                                    <p:animEffect transition="in" filter="wipe(left)">
                                      <p:cBhvr>
                                        <p:cTn id="232" dur="500"/>
                                        <p:tgtEl>
                                          <p:spTgt spid="7"/>
                                        </p:tgtEl>
                                      </p:cBhvr>
                                    </p:animEffect>
                                  </p:childTnLst>
                                </p:cTn>
                              </p:par>
                            </p:childTnLst>
                          </p:cTn>
                        </p:par>
                      </p:childTnLst>
                    </p:cTn>
                  </p:par>
                  <p:par>
                    <p:cTn id="233" fill="hold">
                      <p:stCondLst>
                        <p:cond delay="indefinite"/>
                      </p:stCondLst>
                      <p:childTnLst>
                        <p:par>
                          <p:cTn id="234" fill="hold">
                            <p:stCondLst>
                              <p:cond delay="0"/>
                            </p:stCondLst>
                            <p:childTnLst>
                              <p:par>
                                <p:cTn id="235" presetID="22" presetClass="entr" presetSubtype="8" fill="hold" nodeType="clickEffect">
                                  <p:stCondLst>
                                    <p:cond delay="0"/>
                                  </p:stCondLst>
                                  <p:childTnLst>
                                    <p:set>
                                      <p:cBhvr>
                                        <p:cTn id="236" dur="1" fill="hold">
                                          <p:stCondLst>
                                            <p:cond delay="0"/>
                                          </p:stCondLst>
                                        </p:cTn>
                                        <p:tgtEl>
                                          <p:spTgt spid="6"/>
                                        </p:tgtEl>
                                        <p:attrNameLst>
                                          <p:attrName>style.visibility</p:attrName>
                                        </p:attrNameLst>
                                      </p:cBhvr>
                                      <p:to>
                                        <p:strVal val="visible"/>
                                      </p:to>
                                    </p:set>
                                    <p:animEffect transition="in" filter="wipe(left)">
                                      <p:cBhvr>
                                        <p:cTn id="237" dur="500"/>
                                        <p:tgtEl>
                                          <p:spTgt spid="6"/>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ntr" presetSubtype="8" fill="hold" nodeType="click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wipe(left)">
                                      <p:cBhvr>
                                        <p:cTn id="242" dur="500"/>
                                        <p:tgtEl>
                                          <p:spTgt spid="5"/>
                                        </p:tgtEl>
                                      </p:cBhvr>
                                    </p:animEffect>
                                  </p:childTnLst>
                                </p:cTn>
                              </p:par>
                            </p:childTnLst>
                          </p:cTn>
                        </p:par>
                      </p:childTnLst>
                    </p:cTn>
                  </p:par>
                  <p:par>
                    <p:cTn id="243" fill="hold">
                      <p:stCondLst>
                        <p:cond delay="indefinite"/>
                      </p:stCondLst>
                      <p:childTnLst>
                        <p:par>
                          <p:cTn id="244" fill="hold">
                            <p:stCondLst>
                              <p:cond delay="0"/>
                            </p:stCondLst>
                            <p:childTnLst>
                              <p:par>
                                <p:cTn id="245" presetID="22" presetClass="entr" presetSubtype="8" fill="hold" nodeType="clickEffect">
                                  <p:stCondLst>
                                    <p:cond delay="0"/>
                                  </p:stCondLst>
                                  <p:childTnLst>
                                    <p:set>
                                      <p:cBhvr>
                                        <p:cTn id="246" dur="1" fill="hold">
                                          <p:stCondLst>
                                            <p:cond delay="0"/>
                                          </p:stCondLst>
                                        </p:cTn>
                                        <p:tgtEl>
                                          <p:spTgt spid="4"/>
                                        </p:tgtEl>
                                        <p:attrNameLst>
                                          <p:attrName>style.visibility</p:attrName>
                                        </p:attrNameLst>
                                      </p:cBhvr>
                                      <p:to>
                                        <p:strVal val="visible"/>
                                      </p:to>
                                    </p:set>
                                    <p:animEffect transition="in" filter="wipe(left)">
                                      <p:cBhvr>
                                        <p:cTn id="247" dur="500"/>
                                        <p:tgtEl>
                                          <p:spTgt spid="4"/>
                                        </p:tgtEl>
                                      </p:cBhvr>
                                    </p:animEffect>
                                  </p:childTnLst>
                                </p:cTn>
                              </p:par>
                            </p:childTnLst>
                          </p:cTn>
                        </p:par>
                      </p:childTnLst>
                    </p:cTn>
                  </p:par>
                  <p:par>
                    <p:cTn id="248" fill="hold">
                      <p:stCondLst>
                        <p:cond delay="indefinite"/>
                      </p:stCondLst>
                      <p:childTnLst>
                        <p:par>
                          <p:cTn id="249" fill="hold">
                            <p:stCondLst>
                              <p:cond delay="0"/>
                            </p:stCondLst>
                            <p:childTnLst>
                              <p:par>
                                <p:cTn id="250" presetID="22" presetClass="entr" presetSubtype="8" fill="hold" nodeType="clickEffect">
                                  <p:stCondLst>
                                    <p:cond delay="0"/>
                                  </p:stCondLst>
                                  <p:childTnLst>
                                    <p:set>
                                      <p:cBhvr>
                                        <p:cTn id="251" dur="1" fill="hold">
                                          <p:stCondLst>
                                            <p:cond delay="0"/>
                                          </p:stCondLst>
                                        </p:cTn>
                                        <p:tgtEl>
                                          <p:spTgt spid="3"/>
                                        </p:tgtEl>
                                        <p:attrNameLst>
                                          <p:attrName>style.visibility</p:attrName>
                                        </p:attrNameLst>
                                      </p:cBhvr>
                                      <p:to>
                                        <p:strVal val="visible"/>
                                      </p:to>
                                    </p:set>
                                    <p:animEffect transition="in" filter="wipe(left)">
                                      <p:cBhvr>
                                        <p:cTn id="252" dur="500"/>
                                        <p:tgtEl>
                                          <p:spTgt spid="3"/>
                                        </p:tgtEl>
                                      </p:cBhvr>
                                    </p:animEffect>
                                  </p:childTnLst>
                                </p:cTn>
                              </p:par>
                            </p:childTnLst>
                          </p:cTn>
                        </p:par>
                      </p:childTnLst>
                    </p:cTn>
                  </p:par>
                  <p:par>
                    <p:cTn id="253" fill="hold">
                      <p:stCondLst>
                        <p:cond delay="indefinite"/>
                      </p:stCondLst>
                      <p:childTnLst>
                        <p:par>
                          <p:cTn id="254" fill="hold">
                            <p:stCondLst>
                              <p:cond delay="0"/>
                            </p:stCondLst>
                            <p:childTnLst>
                              <p:par>
                                <p:cTn id="255" presetID="22" presetClass="entr" presetSubtype="8" fill="hold" nodeType="clickEffect">
                                  <p:stCondLst>
                                    <p:cond delay="0"/>
                                  </p:stCondLst>
                                  <p:childTnLst>
                                    <p:set>
                                      <p:cBhvr>
                                        <p:cTn id="256" dur="1" fill="hold">
                                          <p:stCondLst>
                                            <p:cond delay="0"/>
                                          </p:stCondLst>
                                        </p:cTn>
                                        <p:tgtEl>
                                          <p:spTgt spid="2"/>
                                        </p:tgtEl>
                                        <p:attrNameLst>
                                          <p:attrName>style.visibility</p:attrName>
                                        </p:attrNameLst>
                                      </p:cBhvr>
                                      <p:to>
                                        <p:strVal val="visible"/>
                                      </p:to>
                                    </p:set>
                                    <p:animEffect transition="in" filter="wipe(left)">
                                      <p:cBhvr>
                                        <p:cTn id="2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42D74-7B0D-0267-F40E-8A188E7975B2}"/>
              </a:ext>
            </a:extLst>
          </p:cNvPr>
          <p:cNvPicPr>
            <a:picLocks noChangeAspect="1"/>
          </p:cNvPicPr>
          <p:nvPr/>
        </p:nvPicPr>
        <p:blipFill rotWithShape="1">
          <a:blip r:embed="rId2"/>
          <a:srcRect l="18136" r="15114"/>
          <a:stretch/>
        </p:blipFill>
        <p:spPr>
          <a:xfrm>
            <a:off x="3475281" y="314527"/>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Picture 2">
            <a:extLst>
              <a:ext uri="{FF2B5EF4-FFF2-40B4-BE49-F238E27FC236}">
                <a16:creationId xmlns:a16="http://schemas.microsoft.com/office/drawing/2014/main" id="{3774918B-F612-614A-E969-8C17E644A88C}"/>
              </a:ext>
            </a:extLst>
          </p:cNvPr>
          <p:cNvPicPr>
            <a:picLocks noChangeAspect="1"/>
          </p:cNvPicPr>
          <p:nvPr/>
        </p:nvPicPr>
        <p:blipFill rotWithShape="1">
          <a:blip r:embed="rId3"/>
          <a:srcRect l="15694" r="34295" b="-1"/>
          <a:stretch/>
        </p:blipFill>
        <p:spPr>
          <a:xfrm>
            <a:off x="1001174" y="1327878"/>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050" name="Picture 2" descr="Thư giãn Suối khoáng nóng Kênh Gà -Ninh Bình - Du lịch Đất Việt 365">
            <a:extLst>
              <a:ext uri="{FF2B5EF4-FFF2-40B4-BE49-F238E27FC236}">
                <a16:creationId xmlns:a16="http://schemas.microsoft.com/office/drawing/2014/main" id="{B69A05C9-AC55-F3DF-2FB1-E703644C4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19" r="19791" b="-3"/>
          <a:stretch/>
        </p:blipFill>
        <p:spPr bwMode="auto">
          <a:xfrm>
            <a:off x="7979462" y="1327878"/>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27C507-4965-0D57-C933-25A33C1F3677}"/>
              </a:ext>
            </a:extLst>
          </p:cNvPr>
          <p:cNvSpPr txBox="1"/>
          <p:nvPr/>
        </p:nvSpPr>
        <p:spPr>
          <a:xfrm>
            <a:off x="3475281" y="6081808"/>
            <a:ext cx="4908716" cy="461665"/>
          </a:xfrm>
          <a:prstGeom prst="rect">
            <a:avLst/>
          </a:prstGeom>
          <a:noFill/>
        </p:spPr>
        <p:txBody>
          <a:bodyPr wrap="none" rtlCol="0">
            <a:spAutoFit/>
          </a:bodyPr>
          <a:lstStyle/>
          <a:p>
            <a:r>
              <a:rPr lang="vi-VN" sz="2400">
                <a:latin typeface="#9Slide03 Cabin Condensed Bold" panose="00000806000000000000" pitchFamily="2" charset="0"/>
              </a:rPr>
              <a:t>Nguồn nước khoáng =&gt; du lịch nghỉ dưỡng</a:t>
            </a:r>
            <a:endParaRPr lang="en-US" sz="2400">
              <a:latin typeface="#9Slide03 Cabin Condensed Bold" panose="00000806000000000000" pitchFamily="2" charset="0"/>
            </a:endParaRPr>
          </a:p>
        </p:txBody>
      </p:sp>
      <p:sp>
        <p:nvSpPr>
          <p:cNvPr id="5" name="TextBox 4">
            <a:extLst>
              <a:ext uri="{FF2B5EF4-FFF2-40B4-BE49-F238E27FC236}">
                <a16:creationId xmlns:a16="http://schemas.microsoft.com/office/drawing/2014/main" id="{47781DAB-EB3E-0923-641E-6B2239D516E6}"/>
              </a:ext>
            </a:extLst>
          </p:cNvPr>
          <p:cNvSpPr txBox="1"/>
          <p:nvPr/>
        </p:nvSpPr>
        <p:spPr>
          <a:xfrm>
            <a:off x="3863737" y="5026586"/>
            <a:ext cx="3850734" cy="523220"/>
          </a:xfrm>
          <a:prstGeom prst="rect">
            <a:avLst/>
          </a:prstGeom>
          <a:solidFill>
            <a:schemeClr val="accent6">
              <a:lumMod val="20000"/>
              <a:lumOff val="80000"/>
            </a:schemeClr>
          </a:solidFill>
        </p:spPr>
        <p:txBody>
          <a:bodyPr wrap="none" rtlCol="0">
            <a:spAutoFit/>
          </a:bodyPr>
          <a:lstStyle/>
          <a:p>
            <a:r>
              <a:rPr lang="vi-VN" sz="2800">
                <a:solidFill>
                  <a:srgbClr val="7030A0"/>
                </a:solidFill>
                <a:latin typeface="#9Slide05 Great Vibes" panose="02000507080000020002" pitchFamily="2" charset="0"/>
              </a:rPr>
              <a:t>Quang Hanh – Quảng Ninh</a:t>
            </a:r>
            <a:endParaRPr lang="en-US" sz="2800">
              <a:solidFill>
                <a:srgbClr val="7030A0"/>
              </a:solidFill>
              <a:latin typeface="#9Slide05 Great Vibes" panose="02000507080000020002" pitchFamily="2" charset="0"/>
            </a:endParaRPr>
          </a:p>
        </p:txBody>
      </p:sp>
      <p:sp>
        <p:nvSpPr>
          <p:cNvPr id="7" name="TextBox 6">
            <a:extLst>
              <a:ext uri="{FF2B5EF4-FFF2-40B4-BE49-F238E27FC236}">
                <a16:creationId xmlns:a16="http://schemas.microsoft.com/office/drawing/2014/main" id="{4EA25227-6BB1-A640-8D64-96BE6F09663A}"/>
              </a:ext>
            </a:extLst>
          </p:cNvPr>
          <p:cNvSpPr txBox="1"/>
          <p:nvPr/>
        </p:nvSpPr>
        <p:spPr>
          <a:xfrm>
            <a:off x="408497" y="4336894"/>
            <a:ext cx="3344185" cy="523220"/>
          </a:xfrm>
          <a:prstGeom prst="rect">
            <a:avLst/>
          </a:prstGeom>
          <a:solidFill>
            <a:schemeClr val="accent6">
              <a:lumMod val="20000"/>
              <a:lumOff val="80000"/>
            </a:schemeClr>
          </a:solidFill>
        </p:spPr>
        <p:txBody>
          <a:bodyPr wrap="none" rtlCol="0">
            <a:spAutoFit/>
          </a:bodyPr>
          <a:lstStyle/>
          <a:p>
            <a:r>
              <a:rPr lang="vi-VN" sz="2800">
                <a:solidFill>
                  <a:srgbClr val="7030A0"/>
                </a:solidFill>
                <a:latin typeface="#9Slide05 Great Vibes" panose="02000507080000020002" pitchFamily="2" charset="0"/>
              </a:rPr>
              <a:t>Tiền Hải – Thái Bình</a:t>
            </a:r>
            <a:endParaRPr lang="en-US" sz="2800">
              <a:solidFill>
                <a:srgbClr val="7030A0"/>
              </a:solidFill>
              <a:latin typeface="#9Slide05 Great Vibes" panose="02000507080000020002" pitchFamily="2" charset="0"/>
            </a:endParaRPr>
          </a:p>
        </p:txBody>
      </p:sp>
      <p:sp>
        <p:nvSpPr>
          <p:cNvPr id="8" name="TextBox 7">
            <a:extLst>
              <a:ext uri="{FF2B5EF4-FFF2-40B4-BE49-F238E27FC236}">
                <a16:creationId xmlns:a16="http://schemas.microsoft.com/office/drawing/2014/main" id="{6066F225-ABF2-9CAE-8114-52C0DBDBC623}"/>
              </a:ext>
            </a:extLst>
          </p:cNvPr>
          <p:cNvSpPr txBox="1"/>
          <p:nvPr/>
        </p:nvSpPr>
        <p:spPr>
          <a:xfrm>
            <a:off x="7816195" y="4336894"/>
            <a:ext cx="3212739" cy="523220"/>
          </a:xfrm>
          <a:prstGeom prst="rect">
            <a:avLst/>
          </a:prstGeom>
          <a:solidFill>
            <a:schemeClr val="accent6">
              <a:lumMod val="20000"/>
              <a:lumOff val="80000"/>
            </a:schemeClr>
          </a:solidFill>
        </p:spPr>
        <p:txBody>
          <a:bodyPr wrap="none" rtlCol="0">
            <a:spAutoFit/>
          </a:bodyPr>
          <a:lstStyle/>
          <a:p>
            <a:r>
              <a:rPr lang="vi-VN" sz="2800">
                <a:solidFill>
                  <a:srgbClr val="7030A0"/>
                </a:solidFill>
                <a:latin typeface="#9Slide05 Great Vibes" panose="02000507080000020002" pitchFamily="2" charset="0"/>
              </a:rPr>
              <a:t>Kênh Gà – Ninh Bình</a:t>
            </a:r>
            <a:endParaRPr lang="en-US" sz="2800">
              <a:solidFill>
                <a:srgbClr val="7030A0"/>
              </a:solidFill>
              <a:latin typeface="#9Slide05 Great Vibes" panose="02000507080000020002" pitchFamily="2" charset="0"/>
            </a:endParaRPr>
          </a:p>
        </p:txBody>
      </p:sp>
      <p:grpSp>
        <p:nvGrpSpPr>
          <p:cNvPr id="9" name="Nhóm 1">
            <a:extLst>
              <a:ext uri="{FF2B5EF4-FFF2-40B4-BE49-F238E27FC236}">
                <a16:creationId xmlns:a16="http://schemas.microsoft.com/office/drawing/2014/main" id="{3CF18312-97FD-873D-EE1E-57A5DA2334D3}"/>
              </a:ext>
            </a:extLst>
          </p:cNvPr>
          <p:cNvGrpSpPr/>
          <p:nvPr/>
        </p:nvGrpSpPr>
        <p:grpSpPr>
          <a:xfrm>
            <a:off x="-14068" y="27728"/>
            <a:ext cx="12206068" cy="6858000"/>
            <a:chOff x="-14068" y="0"/>
            <a:chExt cx="12206068" cy="6858000"/>
          </a:xfrm>
        </p:grpSpPr>
        <p:grpSp>
          <p:nvGrpSpPr>
            <p:cNvPr id="10" name="Nhóm 2">
              <a:extLst>
                <a:ext uri="{FF2B5EF4-FFF2-40B4-BE49-F238E27FC236}">
                  <a16:creationId xmlns:a16="http://schemas.microsoft.com/office/drawing/2014/main" id="{FE545E0C-0F47-EA3C-0EE5-E175C4A82658}"/>
                </a:ext>
              </a:extLst>
            </p:cNvPr>
            <p:cNvGrpSpPr/>
            <p:nvPr/>
          </p:nvGrpSpPr>
          <p:grpSpPr>
            <a:xfrm>
              <a:off x="-14068" y="0"/>
              <a:ext cx="12206068" cy="6858000"/>
              <a:chOff x="-14068" y="0"/>
              <a:chExt cx="12206068" cy="6858000"/>
            </a:xfrm>
          </p:grpSpPr>
          <p:cxnSp>
            <p:nvCxnSpPr>
              <p:cNvPr id="12" name="Đường nối Thẳng 4">
                <a:extLst>
                  <a:ext uri="{FF2B5EF4-FFF2-40B4-BE49-F238E27FC236}">
                    <a16:creationId xmlns:a16="http://schemas.microsoft.com/office/drawing/2014/main" id="{9DC93EDA-CEC9-6019-A6C1-2D09E28A5AB8}"/>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3" name="Đường nối Thẳng 5">
                <a:extLst>
                  <a:ext uri="{FF2B5EF4-FFF2-40B4-BE49-F238E27FC236}">
                    <a16:creationId xmlns:a16="http://schemas.microsoft.com/office/drawing/2014/main" id="{0D4DE72C-F008-4917-0F89-965391D2AC3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4" name="Đường nối Thẳng 6">
                <a:extLst>
                  <a:ext uri="{FF2B5EF4-FFF2-40B4-BE49-F238E27FC236}">
                    <a16:creationId xmlns:a16="http://schemas.microsoft.com/office/drawing/2014/main" id="{8E88078C-EEFC-D9FD-B2F3-CFC49A80CB66}"/>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1" name="Đường nối Thẳng 3">
              <a:extLst>
                <a:ext uri="{FF2B5EF4-FFF2-40B4-BE49-F238E27FC236}">
                  <a16:creationId xmlns:a16="http://schemas.microsoft.com/office/drawing/2014/main" id="{66D719AD-554F-AED6-A988-16ED0F06132B}"/>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269952095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3" name="Rectangle 12">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green hills with trees&#10;&#10;Description automatically generated">
            <a:extLst>
              <a:ext uri="{FF2B5EF4-FFF2-40B4-BE49-F238E27FC236}">
                <a16:creationId xmlns:a16="http://schemas.microsoft.com/office/drawing/2014/main" id="{B29952DD-BFF4-116F-E013-0200A2F152EB}"/>
              </a:ext>
            </a:extLst>
          </p:cNvPr>
          <p:cNvPicPr>
            <a:picLocks noChangeAspect="1"/>
          </p:cNvPicPr>
          <p:nvPr/>
        </p:nvPicPr>
        <p:blipFill>
          <a:blip r:embed="rId2"/>
          <a:stretch>
            <a:fillRect/>
          </a:stretch>
        </p:blipFill>
        <p:spPr>
          <a:xfrm>
            <a:off x="1203053" y="753230"/>
            <a:ext cx="4144233" cy="2414016"/>
          </a:xfrm>
          <a:prstGeom prst="rect">
            <a:avLst/>
          </a:prstGeom>
        </p:spPr>
      </p:pic>
      <p:grpSp>
        <p:nvGrpSpPr>
          <p:cNvPr id="16" name="Group 15">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17" name="Rectangle 16">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descr="A poster with a map and images of a field&#10;&#10;Description automatically generated with medium confidence">
            <a:extLst>
              <a:ext uri="{FF2B5EF4-FFF2-40B4-BE49-F238E27FC236}">
                <a16:creationId xmlns:a16="http://schemas.microsoft.com/office/drawing/2014/main" id="{0B5CB56B-362B-D970-91E1-066BEE738B5C}"/>
              </a:ext>
            </a:extLst>
          </p:cNvPr>
          <p:cNvPicPr>
            <a:picLocks noChangeAspect="1"/>
          </p:cNvPicPr>
          <p:nvPr/>
        </p:nvPicPr>
        <p:blipFill>
          <a:blip r:embed="rId3"/>
          <a:stretch>
            <a:fillRect/>
          </a:stretch>
        </p:blipFill>
        <p:spPr>
          <a:xfrm>
            <a:off x="699366" y="4101494"/>
            <a:ext cx="2322576" cy="1625803"/>
          </a:xfrm>
          <a:prstGeom prst="rect">
            <a:avLst/>
          </a:prstGeom>
        </p:spPr>
      </p:pic>
      <p:grpSp>
        <p:nvGrpSpPr>
          <p:cNvPr id="20" name="Group 19">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1" name="Rectangle 20">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landscape with a mountain and cactus&#10;&#10;Description automatically generated with medium confidence">
            <a:extLst>
              <a:ext uri="{FF2B5EF4-FFF2-40B4-BE49-F238E27FC236}">
                <a16:creationId xmlns:a16="http://schemas.microsoft.com/office/drawing/2014/main" id="{11839558-E02B-2A89-65B5-DE858CEF52E8}"/>
              </a:ext>
            </a:extLst>
          </p:cNvPr>
          <p:cNvPicPr>
            <a:picLocks noChangeAspect="1"/>
          </p:cNvPicPr>
          <p:nvPr/>
        </p:nvPicPr>
        <p:blipFill>
          <a:blip r:embed="rId4"/>
          <a:stretch>
            <a:fillRect/>
          </a:stretch>
        </p:blipFill>
        <p:spPr>
          <a:xfrm>
            <a:off x="3549862" y="4136333"/>
            <a:ext cx="2322576" cy="1556125"/>
          </a:xfrm>
          <a:prstGeom prst="rect">
            <a:avLst/>
          </a:prstGeom>
        </p:spPr>
      </p:pic>
      <p:grpSp>
        <p:nvGrpSpPr>
          <p:cNvPr id="24" name="Group 23">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5" name="Rectangle 24">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green hills with buildings and a road&#10;&#10;Description automatically generated">
            <a:extLst>
              <a:ext uri="{FF2B5EF4-FFF2-40B4-BE49-F238E27FC236}">
                <a16:creationId xmlns:a16="http://schemas.microsoft.com/office/drawing/2014/main" id="{DD6DB18B-585A-0CC9-12B8-98652C64B923}"/>
              </a:ext>
            </a:extLst>
          </p:cNvPr>
          <p:cNvPicPr>
            <a:picLocks noChangeAspect="1"/>
          </p:cNvPicPr>
          <p:nvPr/>
        </p:nvPicPr>
        <p:blipFill>
          <a:blip r:embed="rId5"/>
          <a:stretch>
            <a:fillRect/>
          </a:stretch>
        </p:blipFill>
        <p:spPr>
          <a:xfrm>
            <a:off x="6371342" y="1347090"/>
            <a:ext cx="5120640" cy="4173320"/>
          </a:xfrm>
          <a:prstGeom prst="rect">
            <a:avLst/>
          </a:prstGeom>
        </p:spPr>
      </p:pic>
    </p:spTree>
    <p:extLst>
      <p:ext uri="{BB962C8B-B14F-4D97-AF65-F5344CB8AC3E}">
        <p14:creationId xmlns:p14="http://schemas.microsoft.com/office/powerpoint/2010/main" val="595167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D5129B5-562C-79BD-1C1F-D8C71978D77A}"/>
              </a:ext>
            </a:extLst>
          </p:cNvPr>
          <p:cNvGraphicFramePr>
            <a:graphicFrameLocks noGrp="1"/>
          </p:cNvGraphicFramePr>
          <p:nvPr>
            <p:extLst>
              <p:ext uri="{D42A27DB-BD31-4B8C-83A1-F6EECF244321}">
                <p14:modId xmlns:p14="http://schemas.microsoft.com/office/powerpoint/2010/main" val="1226498049"/>
              </p:ext>
            </p:extLst>
          </p:nvPr>
        </p:nvGraphicFramePr>
        <p:xfrm>
          <a:off x="466531" y="429208"/>
          <a:ext cx="11411338" cy="5702561"/>
        </p:xfrm>
        <a:graphic>
          <a:graphicData uri="http://schemas.openxmlformats.org/drawingml/2006/table">
            <a:tbl>
              <a:tblPr firstRow="1" firstCol="1" bandRow="1">
                <a:tableStyleId>{5FD0F851-EC5A-4D38-B0AD-8093EC10F338}</a:tableStyleId>
              </a:tblPr>
              <a:tblGrid>
                <a:gridCol w="11411338">
                  <a:extLst>
                    <a:ext uri="{9D8B030D-6E8A-4147-A177-3AD203B41FA5}">
                      <a16:colId xmlns:a16="http://schemas.microsoft.com/office/drawing/2014/main" val="2483419212"/>
                    </a:ext>
                  </a:extLst>
                </a:gridCol>
              </a:tblGrid>
              <a:tr h="462103">
                <a:tc>
                  <a:txBody>
                    <a:bodyPr/>
                    <a:lstStyle/>
                    <a:p>
                      <a:pPr marL="0" marR="0" indent="0" algn="ctr">
                        <a:lnSpc>
                          <a:spcPct val="107000"/>
                        </a:lnSpc>
                        <a:spcBef>
                          <a:spcPts val="0"/>
                        </a:spcBef>
                        <a:spcAft>
                          <a:spcPts val="0"/>
                        </a:spcAft>
                      </a:pPr>
                      <a:r>
                        <a:rPr lang="en-US" sz="2400" b="1">
                          <a:solidFill>
                            <a:srgbClr val="C00000"/>
                          </a:solidFill>
                          <a:effectLst/>
                        </a:rPr>
                        <a:t>PHIẾU</a:t>
                      </a:r>
                      <a:r>
                        <a:rPr lang="vi-VN" sz="2400" b="1">
                          <a:solidFill>
                            <a:srgbClr val="C00000"/>
                          </a:solidFill>
                          <a:effectLst/>
                        </a:rPr>
                        <a:t> HỌC TẬP SỐ 2</a:t>
                      </a:r>
                      <a:endParaRPr lang="en-US" sz="2400">
                        <a:solidFill>
                          <a:srgbClr val="C00000"/>
                        </a:solidFill>
                        <a:effectLst/>
                        <a:latin typeface="#9Slide03 Cabin Condensed Bold" panose="00000806000000000000" pitchFamily="2" charset="0"/>
                        <a:ea typeface="Times New Roman" panose="02020603050405020304" pitchFamily="18" charset="0"/>
                      </a:endParaRPr>
                    </a:p>
                  </a:txBody>
                  <a:tcPr marL="67474" marR="67474" marT="0" marB="0" anchor="ctr"/>
                </a:tc>
                <a:extLst>
                  <a:ext uri="{0D108BD9-81ED-4DB2-BD59-A6C34878D82A}">
                    <a16:rowId xmlns:a16="http://schemas.microsoft.com/office/drawing/2014/main" val="385409400"/>
                  </a:ext>
                </a:extLst>
              </a:tr>
              <a:tr h="5240458">
                <a:tc>
                  <a:txBody>
                    <a:bodyPr/>
                    <a:lstStyle/>
                    <a:p>
                      <a:pPr marL="0" marR="0" indent="0" algn="just">
                        <a:lnSpc>
                          <a:spcPct val="107000"/>
                        </a:lnSpc>
                        <a:spcBef>
                          <a:spcPts val="0"/>
                        </a:spcBef>
                        <a:spcAft>
                          <a:spcPts val="0"/>
                        </a:spcAft>
                      </a:pPr>
                      <a:endParaRPr lang="en-US" sz="2200">
                        <a:solidFill>
                          <a:srgbClr val="0070C0"/>
                        </a:solidFill>
                        <a:effectLst/>
                        <a:latin typeface="#9Slide03 Cabin Condensed Bold" panose="00000806000000000000" pitchFamily="2" charset="0"/>
                        <a:ea typeface="Times New Roman" panose="02020603050405020304" pitchFamily="18" charset="0"/>
                      </a:endParaRPr>
                    </a:p>
                  </a:txBody>
                  <a:tcPr marL="67474" marR="67474" marT="0" marB="0"/>
                </a:tc>
                <a:extLst>
                  <a:ext uri="{0D108BD9-81ED-4DB2-BD59-A6C34878D82A}">
                    <a16:rowId xmlns:a16="http://schemas.microsoft.com/office/drawing/2014/main" val="1189339271"/>
                  </a:ext>
                </a:extLst>
              </a:tr>
            </a:tbl>
          </a:graphicData>
        </a:graphic>
      </p:graphicFrame>
      <p:sp>
        <p:nvSpPr>
          <p:cNvPr id="6" name="TextBox 5">
            <a:extLst>
              <a:ext uri="{FF2B5EF4-FFF2-40B4-BE49-F238E27FC236}">
                <a16:creationId xmlns:a16="http://schemas.microsoft.com/office/drawing/2014/main" id="{5ABE59D0-52F2-F00E-2988-9CA9E70A8D0C}"/>
              </a:ext>
            </a:extLst>
          </p:cNvPr>
          <p:cNvSpPr txBox="1"/>
          <p:nvPr/>
        </p:nvSpPr>
        <p:spPr>
          <a:xfrm>
            <a:off x="587830" y="984911"/>
            <a:ext cx="10683548" cy="5146858"/>
          </a:xfrm>
          <a:prstGeom prst="rect">
            <a:avLst/>
          </a:prstGeom>
          <a:noFill/>
        </p:spPr>
        <p:txBody>
          <a:bodyPr wrap="square">
            <a:spAutoFit/>
          </a:bodyPr>
          <a:lstStyle/>
          <a:p>
            <a:pPr lvl="0" algn="just">
              <a:lnSpc>
                <a:spcPct val="107000"/>
              </a:lnSpc>
              <a:defRPr/>
            </a:pPr>
            <a:r>
              <a:rPr lang="vi-VN" sz="2200">
                <a:solidFill>
                  <a:srgbClr val="C00000"/>
                </a:solidFill>
                <a:latin typeface="#9Slide03 Cabin Condensed Bold" panose="00000806000000000000" pitchFamily="2" charset="0"/>
                <a:ea typeface="Cambria" panose="02040503050406030204" pitchFamily="18" charset="0"/>
              </a:rPr>
              <a:t>- Giá trị sản xuất công nghiệp </a:t>
            </a:r>
            <a:r>
              <a:rPr lang="vi-VN" sz="2200">
                <a:solidFill>
                  <a:srgbClr val="0070C0"/>
                </a:solidFill>
                <a:latin typeface="#9Slide03 Cabin Condensed Bold" panose="00000806000000000000" pitchFamily="2" charset="0"/>
                <a:ea typeface="Cambria" panose="02040503050406030204" pitchFamily="18" charset="0"/>
              </a:rPr>
              <a:t>lớn, đạt 917.2 nghìn tỷ đồng năm 2021, chiếm tỷ trọng lớn trong cơ cấu GRDP và luôn duy trì vai trò là trụ cột tăng trưởng kinh tế của vùng.</a:t>
            </a:r>
          </a:p>
          <a:p>
            <a:pPr lvl="0" algn="just">
              <a:lnSpc>
                <a:spcPct val="107000"/>
              </a:lnSpc>
              <a:defRPr/>
            </a:pPr>
            <a:r>
              <a:rPr lang="vi-VN" sz="2200">
                <a:solidFill>
                  <a:srgbClr val="C00000"/>
                </a:solidFill>
                <a:latin typeface="#9Slide03 Cabin Condensed Bold" panose="00000806000000000000" pitchFamily="2" charset="0"/>
                <a:ea typeface="Cambria" panose="02040503050406030204" pitchFamily="18" charset="0"/>
              </a:rPr>
              <a:t>- Cơ cấu công nghiệp </a:t>
            </a:r>
            <a:r>
              <a:rPr lang="vi-VN" sz="2200">
                <a:solidFill>
                  <a:srgbClr val="0070C0"/>
                </a:solidFill>
                <a:latin typeface="#9Slide03 Cabin Condensed Bold" panose="00000806000000000000" pitchFamily="2" charset="0"/>
                <a:ea typeface="Cambria" panose="02040503050406030204" pitchFamily="18" charset="0"/>
              </a:rPr>
              <a:t>đa dạng, gồm đầy đủ các ngành công nghiệp như khai thác than, khí tự nhiên; sản xuất điện; sản xuất sản phẩm điện tử, máy vi tính; sản xuất, chế biến thực phẩm; sản xuất đồ uống; dệt, may; giày dép;... Trong đó, công nghiệp chế biến, chế tạo chiếm tỉ trọng lớn.</a:t>
            </a:r>
          </a:p>
          <a:p>
            <a:pPr lvl="0" algn="just">
              <a:lnSpc>
                <a:spcPct val="107000"/>
              </a:lnSpc>
              <a:defRPr/>
            </a:pPr>
            <a:r>
              <a:rPr lang="vi-VN" sz="2200">
                <a:solidFill>
                  <a:srgbClr val="C00000"/>
                </a:solidFill>
                <a:latin typeface="#9Slide03 Cabin Condensed Bold" panose="00000806000000000000" pitchFamily="2" charset="0"/>
                <a:ea typeface="Cambria" panose="02040503050406030204" pitchFamily="18" charset="0"/>
              </a:rPr>
              <a:t>- Công nghiệp phát triển theo hướng </a:t>
            </a:r>
            <a:r>
              <a:rPr lang="vi-VN" sz="2200">
                <a:solidFill>
                  <a:srgbClr val="0070C0"/>
                </a:solidFill>
                <a:latin typeface="#9Slide03 Cabin Condensed Bold" panose="00000806000000000000" pitchFamily="2" charset="0"/>
                <a:ea typeface="Cambria" panose="02040503050406030204" pitchFamily="18" charset="0"/>
              </a:rPr>
              <a:t>đi đầu trong nghiên cứu, ứng dụng khoa học – công nghệ và đổi mới sáng tạo vào sản xuất công nghiệp. Vùng đã thu hút nhiều doanh nghiệp lớn đầu tư sản xuất công nghiệp theo hướng hiện đại, thúc đẩy tốc độ tăng trưởng và hiện đại hoá ngành công nghiệp.</a:t>
            </a:r>
          </a:p>
          <a:p>
            <a:pPr lvl="0" algn="just">
              <a:lnSpc>
                <a:spcPct val="107000"/>
              </a:lnSpc>
              <a:defRPr/>
            </a:pPr>
            <a:r>
              <a:rPr lang="vi-VN" sz="2200">
                <a:solidFill>
                  <a:srgbClr val="C00000"/>
                </a:solidFill>
                <a:latin typeface="#9Slide03 Cabin Condensed Bold" panose="00000806000000000000" pitchFamily="2" charset="0"/>
                <a:ea typeface="Cambria" panose="02040503050406030204" pitchFamily="18" charset="0"/>
              </a:rPr>
              <a:t>- Các trung tâm công nghiệp: </a:t>
            </a:r>
            <a:r>
              <a:rPr lang="vi-VN" sz="2200">
                <a:solidFill>
                  <a:srgbClr val="0070C0"/>
                </a:solidFill>
                <a:latin typeface="#9Slide03 Cabin Condensed Bold" panose="00000806000000000000" pitchFamily="2" charset="0"/>
                <a:ea typeface="Cambria" panose="02040503050406030204" pitchFamily="18" charset="0"/>
              </a:rPr>
              <a:t>trung tâm công nghiệp lớn như Hà Nội, Hải Phòng, Từ Sơn, Hạ Long, có số lượng khu công nghiệp đứng thứ 2 cả nước. Vùng cũng đã hình thành và phát triển khu công nghệ cao Hoà Lạc (Hà Nội), thí điểm phát triển khu công nghiệp sinh thái Deep C (Hải Phòng),..</a:t>
            </a:r>
          </a:p>
          <a:p>
            <a:pPr lvl="0" algn="just">
              <a:lnSpc>
                <a:spcPct val="107000"/>
              </a:lnSpc>
              <a:defRPr/>
            </a:pPr>
            <a:r>
              <a:rPr lang="vi-VN" sz="2200">
                <a:solidFill>
                  <a:srgbClr val="C00000"/>
                </a:solidFill>
                <a:latin typeface="#9Slide03 Cabin Condensed Bold" panose="00000806000000000000" pitchFamily="2" charset="0"/>
                <a:ea typeface="Cambria" panose="02040503050406030204" pitchFamily="18" charset="0"/>
              </a:rPr>
              <a:t>- Định hướng phát triển: </a:t>
            </a:r>
            <a:r>
              <a:rPr lang="vi-VN" sz="2200">
                <a:solidFill>
                  <a:srgbClr val="0070C0"/>
                </a:solidFill>
                <a:latin typeface="#9Slide03 Cabin Condensed Bold" panose="00000806000000000000" pitchFamily="2" charset="0"/>
                <a:ea typeface="Cambria" panose="02040503050406030204" pitchFamily="18" charset="0"/>
              </a:rPr>
              <a:t>tăng tỉ trọng các ngành công nghiệp hiện đại như điện tử, sản xuất phần mềm, trí tuệ nhân tạo; công nghiệp hỗ trợ,...; ưu tiên phát triển một số ngành công nghiệp mới gắn với nguồn năng lượng tái tạo, sản xuất vật liệu mới,...</a:t>
            </a:r>
          </a:p>
        </p:txBody>
      </p:sp>
      <p:grpSp>
        <p:nvGrpSpPr>
          <p:cNvPr id="4" name="Nhóm 1">
            <a:extLst>
              <a:ext uri="{FF2B5EF4-FFF2-40B4-BE49-F238E27FC236}">
                <a16:creationId xmlns:a16="http://schemas.microsoft.com/office/drawing/2014/main" id="{8B13FDF6-69CA-B5E9-1197-DA4E4CF44FBB}"/>
              </a:ext>
            </a:extLst>
          </p:cNvPr>
          <p:cNvGrpSpPr/>
          <p:nvPr/>
        </p:nvGrpSpPr>
        <p:grpSpPr>
          <a:xfrm>
            <a:off x="-14068" y="27728"/>
            <a:ext cx="12206068" cy="6858000"/>
            <a:chOff x="-14068" y="0"/>
            <a:chExt cx="12206068" cy="6858000"/>
          </a:xfrm>
        </p:grpSpPr>
        <p:grpSp>
          <p:nvGrpSpPr>
            <p:cNvPr id="5" name="Nhóm 2">
              <a:extLst>
                <a:ext uri="{FF2B5EF4-FFF2-40B4-BE49-F238E27FC236}">
                  <a16:creationId xmlns:a16="http://schemas.microsoft.com/office/drawing/2014/main" id="{E1F555BF-B09E-C719-3018-EDFE95DE1C68}"/>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10703D27-BF93-57B0-B9F9-0194F00AC856}"/>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E465B8AC-3E6D-F84E-7F48-FEC3A95AE045}"/>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95E17D5-D82D-4C70-9A86-B655644B94E5}"/>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4BF745B9-F08A-724D-2E98-2733AF039E4F}"/>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4259198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580DD-B0F2-856C-239E-254DCEA3FEDB}"/>
              </a:ext>
            </a:extLst>
          </p:cNvPr>
          <p:cNvPicPr>
            <a:picLocks noChangeAspect="1"/>
          </p:cNvPicPr>
          <p:nvPr/>
        </p:nvPicPr>
        <p:blipFill rotWithShape="1">
          <a:blip r:embed="rId2"/>
          <a:srcRect l="1558" t="1360" r="3498" b="4968"/>
          <a:stretch/>
        </p:blipFill>
        <p:spPr>
          <a:xfrm>
            <a:off x="5917303" y="848530"/>
            <a:ext cx="6117236" cy="583714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11CBC882-4F71-CBF1-DAC6-4DEB4F065BEB}"/>
              </a:ext>
            </a:extLst>
          </p:cNvPr>
          <p:cNvPicPr>
            <a:picLocks noChangeAspect="1"/>
          </p:cNvPicPr>
          <p:nvPr/>
        </p:nvPicPr>
        <p:blipFill>
          <a:blip r:embed="rId3"/>
          <a:stretch>
            <a:fillRect/>
          </a:stretch>
        </p:blipFill>
        <p:spPr>
          <a:xfrm>
            <a:off x="780414" y="193323"/>
            <a:ext cx="1390260" cy="1495444"/>
          </a:xfrm>
          <a:prstGeom prst="rect">
            <a:avLst/>
          </a:prstGeom>
        </p:spPr>
      </p:pic>
      <p:sp>
        <p:nvSpPr>
          <p:cNvPr id="5" name="TextBox 4">
            <a:extLst>
              <a:ext uri="{FF2B5EF4-FFF2-40B4-BE49-F238E27FC236}">
                <a16:creationId xmlns:a16="http://schemas.microsoft.com/office/drawing/2014/main" id="{A1B03080-CDC5-10A7-8EE0-2EFD9551E4B5}"/>
              </a:ext>
            </a:extLst>
          </p:cNvPr>
          <p:cNvSpPr txBox="1"/>
          <p:nvPr/>
        </p:nvSpPr>
        <p:spPr>
          <a:xfrm>
            <a:off x="2408600" y="259998"/>
            <a:ext cx="8735650" cy="461665"/>
          </a:xfrm>
          <a:prstGeom prst="rect">
            <a:avLst/>
          </a:prstGeom>
          <a:solidFill>
            <a:schemeClr val="accent6">
              <a:lumMod val="20000"/>
              <a:lumOff val="80000"/>
            </a:schemeClr>
          </a:solidFill>
          <a:ln w="19050">
            <a:solidFill>
              <a:schemeClr val="accent6">
                <a:lumMod val="60000"/>
                <a:lumOff val="40000"/>
              </a:schemeClr>
            </a:solidFill>
          </a:ln>
        </p:spPr>
        <p:txBody>
          <a:bodyPr wrap="square" rtlCol="0">
            <a:spAutoFit/>
          </a:bodyPr>
          <a:lstStyle/>
          <a:p>
            <a:r>
              <a:rPr lang="vi-VN" sz="2400">
                <a:solidFill>
                  <a:schemeClr val="accent6">
                    <a:lumMod val="50000"/>
                  </a:schemeClr>
                </a:solidFill>
                <a:latin typeface="#9Slide03 Cabin Condensed Bold" panose="00000806000000000000" pitchFamily="2" charset="0"/>
              </a:rPr>
              <a:t>Hãy kể tên các nhanh công nghiệp nổi bật của vung Đồng Bằng Sông Hồng?</a:t>
            </a:r>
            <a:endParaRPr lang="en-US" sz="2400">
              <a:solidFill>
                <a:schemeClr val="accent6">
                  <a:lumMod val="50000"/>
                </a:schemeClr>
              </a:solidFill>
              <a:latin typeface="#9Slide03 Cabin Condensed Bold" panose="00000806000000000000" pitchFamily="2" charset="0"/>
            </a:endParaRPr>
          </a:p>
        </p:txBody>
      </p:sp>
      <p:grpSp>
        <p:nvGrpSpPr>
          <p:cNvPr id="25" name="Group 24">
            <a:extLst>
              <a:ext uri="{FF2B5EF4-FFF2-40B4-BE49-F238E27FC236}">
                <a16:creationId xmlns:a16="http://schemas.microsoft.com/office/drawing/2014/main" id="{1DBC7858-00BC-0406-04D9-427F9B424E7F}"/>
              </a:ext>
            </a:extLst>
          </p:cNvPr>
          <p:cNvGrpSpPr/>
          <p:nvPr/>
        </p:nvGrpSpPr>
        <p:grpSpPr>
          <a:xfrm>
            <a:off x="157461" y="1900191"/>
            <a:ext cx="5692832" cy="1161793"/>
            <a:chOff x="157461" y="1900191"/>
            <a:chExt cx="5692832" cy="1161793"/>
          </a:xfrm>
        </p:grpSpPr>
        <p:pic>
          <p:nvPicPr>
            <p:cNvPr id="10" name="Picture 9">
              <a:extLst>
                <a:ext uri="{FF2B5EF4-FFF2-40B4-BE49-F238E27FC236}">
                  <a16:creationId xmlns:a16="http://schemas.microsoft.com/office/drawing/2014/main" id="{841B5F31-DF10-8AAD-9E10-420ADE2888E1}"/>
                </a:ext>
              </a:extLst>
            </p:cNvPr>
            <p:cNvPicPr>
              <a:picLocks noChangeAspect="1"/>
            </p:cNvPicPr>
            <p:nvPr/>
          </p:nvPicPr>
          <p:blipFill>
            <a:blip r:embed="rId4"/>
            <a:stretch>
              <a:fillRect/>
            </a:stretch>
          </p:blipFill>
          <p:spPr>
            <a:xfrm>
              <a:off x="157461" y="2033907"/>
              <a:ext cx="988508" cy="894363"/>
            </a:xfrm>
            <a:prstGeom prst="rect">
              <a:avLst/>
            </a:prstGeom>
          </p:spPr>
        </p:pic>
        <p:sp>
          <p:nvSpPr>
            <p:cNvPr id="12" name="TextBox 11">
              <a:extLst>
                <a:ext uri="{FF2B5EF4-FFF2-40B4-BE49-F238E27FC236}">
                  <a16:creationId xmlns:a16="http://schemas.microsoft.com/office/drawing/2014/main" id="{8B215B4C-E9AE-6A78-E33A-BE81725DE003}"/>
                </a:ext>
              </a:extLst>
            </p:cNvPr>
            <p:cNvSpPr txBox="1"/>
            <p:nvPr/>
          </p:nvSpPr>
          <p:spPr>
            <a:xfrm>
              <a:off x="1268962" y="1900191"/>
              <a:ext cx="4581331" cy="116179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0" i="0" u="none" strike="noStrike" kern="1200" cap="none" spc="0" normalizeH="0" baseline="0" noProof="0">
                  <a:ln>
                    <a:noFill/>
                  </a:ln>
                  <a:solidFill>
                    <a:srgbClr val="C00000"/>
                  </a:solidFill>
                  <a:effectLst/>
                  <a:uLnTx/>
                  <a:uFillTx/>
                  <a:latin typeface="#9Slide03 Cabin Condensed Bold" panose="00000806000000000000" pitchFamily="2" charset="0"/>
                  <a:ea typeface="Cambria" panose="02040503050406030204" pitchFamily="18" charset="0"/>
                  <a:cs typeface="+mn-cs"/>
                </a:rPr>
                <a:t>Công nghiệp sản xuất điện tử, máy vi tính: </a:t>
              </a:r>
              <a:r>
                <a:rPr kumimoji="0" lang="vi-VN" sz="2200" b="0" i="0" u="none" strike="noStrike" kern="1200" cap="none" spc="0" normalizeH="0" baseline="0" noProof="0">
                  <a:ln>
                    <a:noFill/>
                  </a:ln>
                  <a:solidFill>
                    <a:srgbClr val="0070C0"/>
                  </a:solidFill>
                  <a:effectLst/>
                  <a:uLnTx/>
                  <a:uFillTx/>
                  <a:latin typeface="#9Slide03 Cabin Condensed Bold" panose="00000806000000000000" pitchFamily="2" charset="0"/>
                  <a:ea typeface="Cambria" panose="02040503050406030204" pitchFamily="18" charset="0"/>
                  <a:cs typeface="+mn-cs"/>
                </a:rPr>
                <a:t>phát triển nhanh. Phân bố chủ yếu ở Hà Nội, Bắc Ninh</a:t>
              </a:r>
              <a:endParaRPr kumimoji="0" lang="en-US" sz="2200" b="0" i="0" u="none" strike="noStrike" kern="1200" cap="none" spc="0" normalizeH="0" baseline="0" noProof="0">
                <a:ln>
                  <a:noFill/>
                </a:ln>
                <a:solidFill>
                  <a:srgbClr val="0070C0"/>
                </a:solidFill>
                <a:effectLst/>
                <a:uLnTx/>
                <a:uFillTx/>
                <a:latin typeface="#9Slide03 Cabin Condensed Bold" panose="00000806000000000000" pitchFamily="2" charset="0"/>
                <a:ea typeface="Times New Roman" panose="02020603050405020304" pitchFamily="18" charset="0"/>
                <a:cs typeface="+mn-cs"/>
              </a:endParaRPr>
            </a:p>
          </p:txBody>
        </p:sp>
      </p:grpSp>
      <p:grpSp>
        <p:nvGrpSpPr>
          <p:cNvPr id="26" name="Group 25">
            <a:extLst>
              <a:ext uri="{FF2B5EF4-FFF2-40B4-BE49-F238E27FC236}">
                <a16:creationId xmlns:a16="http://schemas.microsoft.com/office/drawing/2014/main" id="{310B81A7-32C1-7C0C-1333-8E448BAE6EA7}"/>
              </a:ext>
            </a:extLst>
          </p:cNvPr>
          <p:cNvGrpSpPr/>
          <p:nvPr/>
        </p:nvGrpSpPr>
        <p:grpSpPr>
          <a:xfrm>
            <a:off x="57129" y="3215120"/>
            <a:ext cx="5759843" cy="1161793"/>
            <a:chOff x="57129" y="3215120"/>
            <a:chExt cx="5759843" cy="1161793"/>
          </a:xfrm>
        </p:grpSpPr>
        <p:sp>
          <p:nvSpPr>
            <p:cNvPr id="14" name="TextBox 13">
              <a:extLst>
                <a:ext uri="{FF2B5EF4-FFF2-40B4-BE49-F238E27FC236}">
                  <a16:creationId xmlns:a16="http://schemas.microsoft.com/office/drawing/2014/main" id="{6752A1BB-186E-637F-9B9A-83D2D3F20159}"/>
                </a:ext>
              </a:extLst>
            </p:cNvPr>
            <p:cNvSpPr txBox="1"/>
            <p:nvPr/>
          </p:nvSpPr>
          <p:spPr>
            <a:xfrm>
              <a:off x="1268962" y="3215120"/>
              <a:ext cx="4548010" cy="116179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0" i="0" u="none" strike="noStrike" kern="1200" cap="none" spc="0" normalizeH="0" baseline="0" noProof="0">
                  <a:ln>
                    <a:noFill/>
                  </a:ln>
                  <a:solidFill>
                    <a:srgbClr val="C00000"/>
                  </a:solidFill>
                  <a:effectLst/>
                  <a:uLnTx/>
                  <a:uFillTx/>
                  <a:latin typeface="#9Slide03 Cabin Condensed Bold" panose="00000806000000000000" pitchFamily="2" charset="0"/>
                  <a:ea typeface="Cambria" panose="02040503050406030204" pitchFamily="18" charset="0"/>
                  <a:cs typeface="+mn-cs"/>
                </a:rPr>
                <a:t>Công nghiệp sản xuất ô tô và xe có động cơ: </a:t>
              </a:r>
              <a:r>
                <a:rPr kumimoji="0" lang="vi-VN" sz="2200" b="0" i="0" u="none" strike="noStrike" kern="1200" cap="none" spc="0" normalizeH="0" baseline="0" noProof="0">
                  <a:ln>
                    <a:noFill/>
                  </a:ln>
                  <a:solidFill>
                    <a:srgbClr val="0070C0"/>
                  </a:solidFill>
                  <a:effectLst/>
                  <a:uLnTx/>
                  <a:uFillTx/>
                  <a:latin typeface="#9Slide03 Cabin Condensed Bold" panose="00000806000000000000" pitchFamily="2" charset="0"/>
                  <a:ea typeface="Cambria" panose="02040503050406030204" pitchFamily="18" charset="0"/>
                  <a:cs typeface="+mn-cs"/>
                </a:rPr>
                <a:t>có sự tham gia của danh nghiệp FDI, tham gia vào chuỗi cung ứng toàn cầu…</a:t>
              </a:r>
              <a:endParaRPr kumimoji="0" lang="en-US" sz="2200" b="0" i="0" u="none" strike="noStrike" kern="1200" cap="none" spc="0" normalizeH="0" baseline="0" noProof="0">
                <a:ln>
                  <a:noFill/>
                </a:ln>
                <a:solidFill>
                  <a:srgbClr val="0070C0"/>
                </a:solidFill>
                <a:effectLst/>
                <a:uLnTx/>
                <a:uFillTx/>
                <a:latin typeface="#9Slide03 Cabin Condensed Bold" panose="00000806000000000000" pitchFamily="2" charset="0"/>
                <a:ea typeface="Times New Roman" panose="02020603050405020304" pitchFamily="18" charset="0"/>
                <a:cs typeface="+mn-cs"/>
              </a:endParaRPr>
            </a:p>
          </p:txBody>
        </p:sp>
        <p:pic>
          <p:nvPicPr>
            <p:cNvPr id="16" name="Picture 15">
              <a:extLst>
                <a:ext uri="{FF2B5EF4-FFF2-40B4-BE49-F238E27FC236}">
                  <a16:creationId xmlns:a16="http://schemas.microsoft.com/office/drawing/2014/main" id="{A8358A4D-6DB2-4FE7-C2E3-09C071C58FC8}"/>
                </a:ext>
              </a:extLst>
            </p:cNvPr>
            <p:cNvPicPr>
              <a:picLocks noChangeAspect="1"/>
            </p:cNvPicPr>
            <p:nvPr/>
          </p:nvPicPr>
          <p:blipFill>
            <a:blip r:embed="rId5"/>
            <a:stretch>
              <a:fillRect/>
            </a:stretch>
          </p:blipFill>
          <p:spPr>
            <a:xfrm>
              <a:off x="57129" y="3430543"/>
              <a:ext cx="1189171" cy="673116"/>
            </a:xfrm>
            <a:prstGeom prst="rect">
              <a:avLst/>
            </a:prstGeom>
          </p:spPr>
        </p:pic>
      </p:grpSp>
      <p:grpSp>
        <p:nvGrpSpPr>
          <p:cNvPr id="27" name="Group 26">
            <a:extLst>
              <a:ext uri="{FF2B5EF4-FFF2-40B4-BE49-F238E27FC236}">
                <a16:creationId xmlns:a16="http://schemas.microsoft.com/office/drawing/2014/main" id="{FD264392-C5A5-DFFF-AB15-4E3EE2A8A836}"/>
              </a:ext>
            </a:extLst>
          </p:cNvPr>
          <p:cNvGrpSpPr/>
          <p:nvPr/>
        </p:nvGrpSpPr>
        <p:grpSpPr>
          <a:xfrm>
            <a:off x="85946" y="4479429"/>
            <a:ext cx="5708364" cy="1161793"/>
            <a:chOff x="85946" y="4479429"/>
            <a:chExt cx="5708364" cy="1161793"/>
          </a:xfrm>
        </p:grpSpPr>
        <p:sp>
          <p:nvSpPr>
            <p:cNvPr id="18" name="TextBox 17">
              <a:extLst>
                <a:ext uri="{FF2B5EF4-FFF2-40B4-BE49-F238E27FC236}">
                  <a16:creationId xmlns:a16="http://schemas.microsoft.com/office/drawing/2014/main" id="{B856813A-80DC-93F9-4F47-7D6661ADC2AC}"/>
                </a:ext>
              </a:extLst>
            </p:cNvPr>
            <p:cNvSpPr txBox="1"/>
            <p:nvPr/>
          </p:nvSpPr>
          <p:spPr>
            <a:xfrm>
              <a:off x="1246300" y="4479429"/>
              <a:ext cx="4548010" cy="116179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0" i="0" u="none" strike="noStrike" kern="1200" cap="none" spc="0" normalizeH="0" baseline="0" noProof="0">
                  <a:ln>
                    <a:noFill/>
                  </a:ln>
                  <a:solidFill>
                    <a:srgbClr val="C00000"/>
                  </a:solidFill>
                  <a:effectLst/>
                  <a:uLnTx/>
                  <a:uFillTx/>
                  <a:latin typeface="#9Slide03 Cabin Condensed Bold" panose="00000806000000000000" pitchFamily="2" charset="0"/>
                  <a:ea typeface="Cambria" panose="02040503050406030204" pitchFamily="18" charset="0"/>
                  <a:cs typeface="+mn-cs"/>
                </a:rPr>
                <a:t>Công nghiệp sản xuất chế biến thực phẩm: </a:t>
              </a:r>
              <a:r>
                <a:rPr kumimoji="0" lang="vi-VN" sz="2200" b="0" i="0" u="none" strike="noStrike" kern="1200" cap="none" spc="0" normalizeH="0" baseline="0" noProof="0">
                  <a:ln>
                    <a:noFill/>
                  </a:ln>
                  <a:solidFill>
                    <a:srgbClr val="0070C0"/>
                  </a:solidFill>
                  <a:effectLst/>
                  <a:uLnTx/>
                  <a:uFillTx/>
                  <a:latin typeface="#9Slide03 Cabin Condensed Bold" panose="00000806000000000000" pitchFamily="2" charset="0"/>
                  <a:ea typeface="Cambria" panose="02040503050406030204" pitchFamily="18" charset="0"/>
                  <a:cs typeface="+mn-cs"/>
                </a:rPr>
                <a:t>có vị trí quan trọng trong cơ cấu công nghiệp của vùng</a:t>
              </a:r>
              <a:endParaRPr kumimoji="0" lang="en-US" sz="2200" b="0" i="0" u="none" strike="noStrike" kern="1200" cap="none" spc="0" normalizeH="0" baseline="0" noProof="0">
                <a:ln>
                  <a:noFill/>
                </a:ln>
                <a:solidFill>
                  <a:srgbClr val="0070C0"/>
                </a:solidFill>
                <a:effectLst/>
                <a:uLnTx/>
                <a:uFillTx/>
                <a:latin typeface="#9Slide03 Cabin Condensed Bold" panose="00000806000000000000" pitchFamily="2" charset="0"/>
                <a:ea typeface="Times New Roman" panose="02020603050405020304" pitchFamily="18" charset="0"/>
                <a:cs typeface="+mn-cs"/>
              </a:endParaRPr>
            </a:p>
          </p:txBody>
        </p:sp>
        <p:pic>
          <p:nvPicPr>
            <p:cNvPr id="20" name="Picture 19">
              <a:extLst>
                <a:ext uri="{FF2B5EF4-FFF2-40B4-BE49-F238E27FC236}">
                  <a16:creationId xmlns:a16="http://schemas.microsoft.com/office/drawing/2014/main" id="{AB1760C5-FEDF-196B-4254-43A6101AE052}"/>
                </a:ext>
              </a:extLst>
            </p:cNvPr>
            <p:cNvPicPr>
              <a:picLocks noChangeAspect="1"/>
            </p:cNvPicPr>
            <p:nvPr/>
          </p:nvPicPr>
          <p:blipFill>
            <a:blip r:embed="rId6"/>
            <a:stretch>
              <a:fillRect/>
            </a:stretch>
          </p:blipFill>
          <p:spPr>
            <a:xfrm>
              <a:off x="85946" y="4542680"/>
              <a:ext cx="1170328" cy="1035290"/>
            </a:xfrm>
            <a:prstGeom prst="rect">
              <a:avLst/>
            </a:prstGeom>
          </p:spPr>
        </p:pic>
      </p:grpSp>
      <p:grpSp>
        <p:nvGrpSpPr>
          <p:cNvPr id="28" name="Group 27">
            <a:extLst>
              <a:ext uri="{FF2B5EF4-FFF2-40B4-BE49-F238E27FC236}">
                <a16:creationId xmlns:a16="http://schemas.microsoft.com/office/drawing/2014/main" id="{2EB9CBEA-D576-FA03-D0C3-34F5B9E2AB29}"/>
              </a:ext>
            </a:extLst>
          </p:cNvPr>
          <p:cNvGrpSpPr/>
          <p:nvPr/>
        </p:nvGrpSpPr>
        <p:grpSpPr>
          <a:xfrm>
            <a:off x="309860" y="5768089"/>
            <a:ext cx="5484450" cy="799514"/>
            <a:chOff x="309860" y="5768089"/>
            <a:chExt cx="5484450" cy="799514"/>
          </a:xfrm>
        </p:grpSpPr>
        <p:sp>
          <p:nvSpPr>
            <p:cNvPr id="22" name="TextBox 21">
              <a:extLst>
                <a:ext uri="{FF2B5EF4-FFF2-40B4-BE49-F238E27FC236}">
                  <a16:creationId xmlns:a16="http://schemas.microsoft.com/office/drawing/2014/main" id="{EB24CDB7-E9C6-183E-81FB-17568650BDC8}"/>
                </a:ext>
              </a:extLst>
            </p:cNvPr>
            <p:cNvSpPr txBox="1"/>
            <p:nvPr/>
          </p:nvSpPr>
          <p:spPr>
            <a:xfrm>
              <a:off x="1268962" y="5768089"/>
              <a:ext cx="4525348" cy="79951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200" b="0" i="0" u="none" strike="noStrike" kern="1200" cap="none" spc="0" normalizeH="0" baseline="0" noProof="0">
                  <a:ln>
                    <a:noFill/>
                  </a:ln>
                  <a:solidFill>
                    <a:srgbClr val="C00000"/>
                  </a:solidFill>
                  <a:effectLst/>
                  <a:uLnTx/>
                  <a:uFillTx/>
                  <a:latin typeface="#9Slide03 Cabin Condensed Bold" panose="00000806000000000000" pitchFamily="2" charset="0"/>
                  <a:ea typeface="Cambria" panose="02040503050406030204" pitchFamily="18" charset="0"/>
                  <a:cs typeface="+mn-cs"/>
                </a:rPr>
                <a:t>Công nghiệp dệt, sản xuất trang phục</a:t>
              </a:r>
              <a:r>
                <a:rPr kumimoji="0" lang="vi-VN" sz="2200" b="0" i="0" u="none" strike="noStrike" kern="1200" cap="none" spc="0" normalizeH="0" baseline="0" noProof="0">
                  <a:ln>
                    <a:noFill/>
                  </a:ln>
                  <a:solidFill>
                    <a:srgbClr val="0070C0"/>
                  </a:solidFill>
                  <a:effectLst/>
                  <a:uLnTx/>
                  <a:uFillTx/>
                  <a:latin typeface="#9Slide03 Cabin Condensed Bold" panose="00000806000000000000" pitchFamily="2" charset="0"/>
                  <a:ea typeface="Cambria" panose="02040503050406030204" pitchFamily="18" charset="0"/>
                  <a:cs typeface="+mn-cs"/>
                </a:rPr>
                <a:t>: phát triển dựa trên lao động và thị trường.</a:t>
              </a:r>
              <a:endParaRPr kumimoji="0" lang="en-US" sz="2200" b="0" i="0" u="none" strike="noStrike" kern="1200" cap="none" spc="0" normalizeH="0" baseline="0" noProof="0">
                <a:ln>
                  <a:noFill/>
                </a:ln>
                <a:solidFill>
                  <a:srgbClr val="0070C0"/>
                </a:solidFill>
                <a:effectLst/>
                <a:uLnTx/>
                <a:uFillTx/>
                <a:latin typeface="#9Slide03 Cabin Condensed Bold" panose="00000806000000000000" pitchFamily="2" charset="0"/>
                <a:ea typeface="Times New Roman" panose="02020603050405020304" pitchFamily="18" charset="0"/>
                <a:cs typeface="+mn-cs"/>
              </a:endParaRPr>
            </a:p>
          </p:txBody>
        </p:sp>
        <p:pic>
          <p:nvPicPr>
            <p:cNvPr id="24" name="Picture 23">
              <a:extLst>
                <a:ext uri="{FF2B5EF4-FFF2-40B4-BE49-F238E27FC236}">
                  <a16:creationId xmlns:a16="http://schemas.microsoft.com/office/drawing/2014/main" id="{51CFA182-4263-0C24-C235-A557D030C333}"/>
                </a:ext>
              </a:extLst>
            </p:cNvPr>
            <p:cNvPicPr>
              <a:picLocks noChangeAspect="1"/>
            </p:cNvPicPr>
            <p:nvPr/>
          </p:nvPicPr>
          <p:blipFill>
            <a:blip r:embed="rId7"/>
            <a:stretch>
              <a:fillRect/>
            </a:stretch>
          </p:blipFill>
          <p:spPr>
            <a:xfrm>
              <a:off x="309860" y="5768089"/>
              <a:ext cx="747372" cy="799514"/>
            </a:xfrm>
            <a:prstGeom prst="rect">
              <a:avLst/>
            </a:prstGeom>
          </p:spPr>
        </p:pic>
      </p:grpSp>
      <p:grpSp>
        <p:nvGrpSpPr>
          <p:cNvPr id="29" name="Nhóm 1">
            <a:extLst>
              <a:ext uri="{FF2B5EF4-FFF2-40B4-BE49-F238E27FC236}">
                <a16:creationId xmlns:a16="http://schemas.microsoft.com/office/drawing/2014/main" id="{75978AF9-2306-BBAE-7B2F-CD7229CE14DF}"/>
              </a:ext>
            </a:extLst>
          </p:cNvPr>
          <p:cNvGrpSpPr/>
          <p:nvPr/>
        </p:nvGrpSpPr>
        <p:grpSpPr>
          <a:xfrm>
            <a:off x="-14068" y="27728"/>
            <a:ext cx="12206068" cy="6858000"/>
            <a:chOff x="-14068" y="0"/>
            <a:chExt cx="12206068" cy="6858000"/>
          </a:xfrm>
        </p:grpSpPr>
        <p:grpSp>
          <p:nvGrpSpPr>
            <p:cNvPr id="30" name="Nhóm 2">
              <a:extLst>
                <a:ext uri="{FF2B5EF4-FFF2-40B4-BE49-F238E27FC236}">
                  <a16:creationId xmlns:a16="http://schemas.microsoft.com/office/drawing/2014/main" id="{EEDBE1C3-747B-4BCB-CCDC-6158AA992705}"/>
                </a:ext>
              </a:extLst>
            </p:cNvPr>
            <p:cNvGrpSpPr/>
            <p:nvPr/>
          </p:nvGrpSpPr>
          <p:grpSpPr>
            <a:xfrm>
              <a:off x="-14068" y="0"/>
              <a:ext cx="12206068" cy="6858000"/>
              <a:chOff x="-14068" y="0"/>
              <a:chExt cx="12206068" cy="6858000"/>
            </a:xfrm>
          </p:grpSpPr>
          <p:cxnSp>
            <p:nvCxnSpPr>
              <p:cNvPr id="32" name="Đường nối Thẳng 4">
                <a:extLst>
                  <a:ext uri="{FF2B5EF4-FFF2-40B4-BE49-F238E27FC236}">
                    <a16:creationId xmlns:a16="http://schemas.microsoft.com/office/drawing/2014/main" id="{3B859D9D-C459-C380-B84F-A16A02CDFE1D}"/>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33" name="Đường nối Thẳng 5">
                <a:extLst>
                  <a:ext uri="{FF2B5EF4-FFF2-40B4-BE49-F238E27FC236}">
                    <a16:creationId xmlns:a16="http://schemas.microsoft.com/office/drawing/2014/main" id="{0514A550-348D-110A-F163-EC2D309E55D8}"/>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34" name="Đường nối Thẳng 6">
                <a:extLst>
                  <a:ext uri="{FF2B5EF4-FFF2-40B4-BE49-F238E27FC236}">
                    <a16:creationId xmlns:a16="http://schemas.microsoft.com/office/drawing/2014/main" id="{756BD353-1200-A8E8-40D8-C03344D8D5A6}"/>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31" name="Đường nối Thẳng 3">
              <a:extLst>
                <a:ext uri="{FF2B5EF4-FFF2-40B4-BE49-F238E27FC236}">
                  <a16:creationId xmlns:a16="http://schemas.microsoft.com/office/drawing/2014/main" id="{BE71E46A-851A-3D06-6A13-2A2D8F1BC22E}"/>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291160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1521</TotalTime>
  <Words>1468</Words>
  <Application>Microsoft Office PowerPoint</Application>
  <PresentationFormat>Màn hình rộng</PresentationFormat>
  <Paragraphs>105</Paragraphs>
  <Slides>19</Slides>
  <Notes>0</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19</vt:i4>
      </vt:variant>
    </vt:vector>
  </HeadingPairs>
  <TitlesOfParts>
    <vt:vector size="31" baseType="lpstr">
      <vt:lpstr>Wingdings</vt:lpstr>
      <vt:lpstr>#9Slide05 Great Vibes</vt:lpstr>
      <vt:lpstr>Times New Roman</vt:lpstr>
      <vt:lpstr>Calibri Light</vt:lpstr>
      <vt:lpstr>#9Slide03 Bebas Neue Regular</vt:lpstr>
      <vt:lpstr>#9Slide03 Cabin Condensed Bold</vt:lpstr>
      <vt:lpstr>Calibri</vt:lpstr>
      <vt:lpstr>Arial</vt:lpstr>
      <vt:lpstr>#9Slide07 Crocante</vt:lpstr>
      <vt:lpstr>#9Slide07 SVNHogfish</vt:lpstr>
      <vt:lpstr>#9Slide05 SVNShintia Script</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Châu Thanh</dc:creator>
  <cp:lastModifiedBy>Tuyến Võ</cp:lastModifiedBy>
  <cp:revision>13</cp:revision>
  <dcterms:created xsi:type="dcterms:W3CDTF">2024-05-06T08:33:39Z</dcterms:created>
  <dcterms:modified xsi:type="dcterms:W3CDTF">2024-12-12T07:12:21Z</dcterms:modified>
</cp:coreProperties>
</file>